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9" r:id="rId2"/>
    <p:sldId id="409" r:id="rId3"/>
    <p:sldId id="407" r:id="rId4"/>
    <p:sldId id="403" r:id="rId5"/>
    <p:sldId id="404" r:id="rId6"/>
    <p:sldId id="405" r:id="rId7"/>
    <p:sldId id="408" r:id="rId8"/>
    <p:sldId id="410" r:id="rId9"/>
    <p:sldId id="401" r:id="rId10"/>
    <p:sldId id="359" r:id="rId11"/>
  </p:sldIdLst>
  <p:sldSz cx="9144000" cy="6858000" type="screen4x3"/>
  <p:notesSz cx="6811963" cy="99425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99FF66"/>
    <a:srgbClr val="66CCFF"/>
    <a:srgbClr val="009900"/>
    <a:srgbClr val="0066CC"/>
    <a:srgbClr val="663300"/>
    <a:srgbClr val="FF99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36" autoAdjust="0"/>
    <p:restoredTop sz="99631" autoAdjust="0"/>
  </p:normalViewPr>
  <p:slideViewPr>
    <p:cSldViewPr snapToGrid="0">
      <p:cViewPr>
        <p:scale>
          <a:sx n="90" d="100"/>
          <a:sy n="90" d="100"/>
        </p:scale>
        <p:origin x="-80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9213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F18F25-EA35-47EE-985A-51687D28AFC4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9213" y="9444038"/>
            <a:ext cx="29511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01911-6D28-4704-872A-9B369A2DB7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244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9213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9BCAF5E-7B2A-4680-B991-BC89FD82562C}" type="datetimeFigureOut">
              <a:rPr lang="en-GB"/>
              <a:pPr>
                <a:defRPr/>
              </a:pPr>
              <a:t>13/12/2017</a:t>
            </a:fld>
            <a:endParaRPr lang="en-GB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9887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en-GB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9213" y="9444038"/>
            <a:ext cx="29511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D0F7701-3A6D-40AD-8C62-2A74073556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5558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0F7701-3A6D-40AD-8C62-2A740735561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0F7701-3A6D-40AD-8C62-2A740735561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96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0F7701-3A6D-40AD-8C62-2A740735561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96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0F7701-3A6D-40AD-8C62-2A740735561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96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0F7701-3A6D-40AD-8C62-2A740735561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96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0F7701-3A6D-40AD-8C62-2A740735561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963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0F7701-3A6D-40AD-8C62-2A740735561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963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0F7701-3A6D-40AD-8C62-2A740735561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96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BCCF43-096F-4F0D-8C85-C37A6564F86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983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729E48-9F50-4B71-8F00-08C401B9F5F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88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55E4A9-0A1F-4EFD-8F42-B6440F3662E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362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25E28-8224-4555-A79A-FBBC91D6179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277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ED2AC7-2C7B-49BB-A693-6C867281158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110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67091-FDD8-4658-AE0F-4B90DDEA188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346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D1736E-A2B7-4E90-8325-B10E6AD3210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856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88A24-B4B9-49A9-85D3-E1A4C3E7CA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255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7C1F5-9372-44D3-AAB3-C0D551B2498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79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F27752-2ACF-4526-894A-9DA9D3FD3A2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038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010C00-A3E3-45B4-86D9-E212612C342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390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0A8012E-8998-466F-93F5-22B0220B8E9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991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tkwaw.hg.pl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7" descr="aecom blue_green"/>
          <p:cNvPicPr preferRelativeResize="0">
            <a:picLocks noChangeArrowheads="1"/>
          </p:cNvPicPr>
          <p:nvPr/>
        </p:nvPicPr>
        <p:blipFill>
          <a:blip r:embed="rId3" cstate="print"/>
          <a:srcRect t="52087" b="5313"/>
          <a:stretch>
            <a:fillRect/>
          </a:stretch>
        </p:blipFill>
        <p:spPr bwMode="auto">
          <a:xfrm>
            <a:off x="149976" y="159318"/>
            <a:ext cx="8609012" cy="602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pole tekstowe 7"/>
          <p:cNvSpPr txBox="1">
            <a:spLocks noChangeArrowheads="1"/>
          </p:cNvSpPr>
          <p:nvPr/>
        </p:nvSpPr>
        <p:spPr bwMode="auto">
          <a:xfrm>
            <a:off x="1714500" y="53641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344" name="pole tekstowe 10"/>
          <p:cNvSpPr txBox="1">
            <a:spLocks noChangeArrowheads="1"/>
          </p:cNvSpPr>
          <p:nvPr/>
        </p:nvSpPr>
        <p:spPr bwMode="auto">
          <a:xfrm>
            <a:off x="1181100" y="1630363"/>
            <a:ext cx="6264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" name="pole tekstowe 11"/>
          <p:cNvSpPr txBox="1"/>
          <p:nvPr/>
        </p:nvSpPr>
        <p:spPr>
          <a:xfrm>
            <a:off x="620177" y="547418"/>
            <a:ext cx="8051383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l-PL" sz="1200" dirty="0" smtClean="0"/>
          </a:p>
          <a:p>
            <a:pPr algn="ctr"/>
            <a:r>
              <a:rPr lang="pl-PL" sz="2000" dirty="0" smtClean="0"/>
              <a:t>Stowarzyszenia Inżynierów i Techników Komunikacji RP </a:t>
            </a:r>
          </a:p>
          <a:p>
            <a:pPr algn="ctr"/>
            <a:r>
              <a:rPr lang="pl-PL" sz="2000" dirty="0" smtClean="0"/>
              <a:t>Oddział w Warszawie</a:t>
            </a:r>
          </a:p>
          <a:p>
            <a:pPr algn="ctr"/>
            <a:endParaRPr lang="pl-PL" sz="2000" dirty="0"/>
          </a:p>
          <a:p>
            <a:endParaRPr lang="pl-PL" sz="1200" dirty="0" smtClean="0"/>
          </a:p>
          <a:p>
            <a:pPr algn="ctr"/>
            <a:r>
              <a:rPr lang="pl-PL" sz="3200" dirty="0" smtClean="0"/>
              <a:t>Plan działalności zarządu Oddziału w okresie końcowym kadencji w 2018 r.</a:t>
            </a:r>
          </a:p>
          <a:p>
            <a:pPr algn="ctr"/>
            <a:r>
              <a:rPr lang="pl-PL" sz="2000" dirty="0" smtClean="0"/>
              <a:t>(założenia) </a:t>
            </a:r>
          </a:p>
          <a:p>
            <a:pPr algn="ctr"/>
            <a:endParaRPr lang="pl-PL" sz="2000" dirty="0" smtClean="0"/>
          </a:p>
          <a:p>
            <a:pPr algn="ctr"/>
            <a:r>
              <a:rPr lang="pl-PL" sz="1600" dirty="0" smtClean="0"/>
              <a:t>Warszawa, dn.14 grudnia 2017r.</a:t>
            </a:r>
            <a:endParaRPr lang="en-US" sz="1600" dirty="0">
              <a:cs typeface="+mn-cs"/>
            </a:endParaRPr>
          </a:p>
        </p:txBody>
      </p:sp>
      <p:sp>
        <p:nvSpPr>
          <p:cNvPr id="14346" name="pole tekstowe 12"/>
          <p:cNvSpPr txBox="1">
            <a:spLocks noChangeArrowheads="1"/>
          </p:cNvSpPr>
          <p:nvPr/>
        </p:nvSpPr>
        <p:spPr bwMode="auto">
          <a:xfrm>
            <a:off x="5326063" y="4880055"/>
            <a:ext cx="26971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7353" name="Picture 9" descr="[Rozmiar: 18073 bajtów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71785" y="3965945"/>
            <a:ext cx="2165394" cy="199892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17" descr="aecom blue_green"/>
          <p:cNvPicPr preferRelativeResize="0">
            <a:picLocks noChangeArrowheads="1"/>
          </p:cNvPicPr>
          <p:nvPr/>
        </p:nvPicPr>
        <p:blipFill>
          <a:blip r:embed="rId2" cstate="print"/>
          <a:srcRect t="52087" b="5313"/>
          <a:stretch>
            <a:fillRect/>
          </a:stretch>
        </p:blipFill>
        <p:spPr bwMode="auto">
          <a:xfrm>
            <a:off x="0" y="1419225"/>
            <a:ext cx="9144000" cy="543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811213" y="2613025"/>
            <a:ext cx="74755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endParaRPr lang="pl-PL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  <a:p>
            <a:pPr>
              <a:spcBef>
                <a:spcPts val="0"/>
              </a:spcBef>
              <a:defRPr/>
            </a:pPr>
            <a:endParaRPr lang="pl-PL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542260" y="1786639"/>
            <a:ext cx="7680251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defRPr/>
            </a:pPr>
            <a:r>
              <a:rPr lang="pl-PL" sz="3200" dirty="0" smtClean="0">
                <a:ln>
                  <a:gradFill>
                    <a:gsLst>
                      <a:gs pos="0">
                        <a:schemeClr val="accent1">
                          <a:shade val="30000"/>
                          <a:satMod val="115000"/>
                        </a:schemeClr>
                      </a:gs>
                      <a:gs pos="50000">
                        <a:schemeClr val="accent1">
                          <a:shade val="67500"/>
                          <a:satMod val="115000"/>
                        </a:schemeClr>
                      </a:gs>
                      <a:gs pos="100000">
                        <a:schemeClr val="accent1">
                          <a:shade val="100000"/>
                          <a:satMod val="115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DZIĘKUJĘ  </a:t>
            </a:r>
            <a:r>
              <a:rPr lang="pl-PL" sz="3200" dirty="0">
                <a:ln>
                  <a:gradFill>
                    <a:gsLst>
                      <a:gs pos="0">
                        <a:schemeClr val="accent1">
                          <a:shade val="30000"/>
                          <a:satMod val="115000"/>
                        </a:schemeClr>
                      </a:gs>
                      <a:gs pos="50000">
                        <a:schemeClr val="accent1">
                          <a:shade val="67500"/>
                          <a:satMod val="115000"/>
                        </a:schemeClr>
                      </a:gs>
                      <a:gs pos="100000">
                        <a:schemeClr val="accent1">
                          <a:shade val="100000"/>
                          <a:satMod val="115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ZA UWAGĘ</a:t>
            </a:r>
            <a:endParaRPr lang="en-US" sz="3200" dirty="0">
              <a:ln>
                <a:gradFill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5400000" scaled="0"/>
                </a:gra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>
              <a:defRPr/>
            </a:pPr>
            <a:endParaRPr lang="en-GB" sz="16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1628" y="284144"/>
            <a:ext cx="8420986" cy="1143000"/>
          </a:xfrm>
        </p:spPr>
        <p:txBody>
          <a:bodyPr>
            <a:normAutofit fontScale="90000"/>
          </a:bodyPr>
          <a:lstStyle/>
          <a:p>
            <a:r>
              <a:rPr lang="pl-PL" sz="2000" dirty="0" smtClean="0"/>
              <a:t>                   Oddział w Warszawie:  </a:t>
            </a:r>
            <a:br>
              <a:rPr lang="pl-PL" sz="2000" dirty="0" smtClean="0"/>
            </a:br>
            <a:r>
              <a:rPr lang="pl-PL" sz="2400" b="1" dirty="0"/>
              <a:t>Plan działalności Oddziału do końca kadencji </a:t>
            </a:r>
            <a:br>
              <a:rPr lang="pl-PL" sz="2400" b="1" dirty="0"/>
            </a:br>
            <a:r>
              <a:rPr lang="pl-PL" sz="2400" b="1" dirty="0"/>
              <a:t>w 2018 r. </a:t>
            </a:r>
            <a:br>
              <a:rPr lang="pl-PL" sz="2400" b="1" dirty="0"/>
            </a:br>
            <a:r>
              <a:rPr lang="pl-PL" sz="2400" b="1" dirty="0"/>
              <a:t>(</a:t>
            </a:r>
            <a:r>
              <a:rPr lang="pl-PL" sz="2400" b="1" dirty="0" smtClean="0"/>
              <a:t>założenia)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63516" cy="4789967"/>
          </a:xfrm>
        </p:spPr>
        <p:txBody>
          <a:bodyPr>
            <a:normAutofit fontScale="92500" lnSpcReduction="10000"/>
          </a:bodyPr>
          <a:lstStyle/>
          <a:p>
            <a:pPr marL="0" lvl="0" indent="0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pl-PL" sz="2800" dirty="0" smtClean="0">
                <a:solidFill>
                  <a:prstClr val="black"/>
                </a:solidFill>
                <a:latin typeface="Trebuchet MS"/>
              </a:rPr>
              <a:t>Kontynuacja podstawowych kierunków działalności statutowej i ich realizacja:</a:t>
            </a:r>
            <a:endParaRPr lang="pl-PL" sz="2800" dirty="0">
              <a:solidFill>
                <a:prstClr val="black"/>
              </a:solidFill>
              <a:latin typeface="Trebuchet MS"/>
            </a:endParaRPr>
          </a:p>
          <a:p>
            <a:r>
              <a:rPr lang="pl-PL" dirty="0"/>
              <a:t>rozwój </a:t>
            </a:r>
            <a:r>
              <a:rPr lang="pl-PL" dirty="0" smtClean="0"/>
              <a:t>i zwiększanie znaczenia/prestiżu  stowarzyszenia jako technicznej organizacji społecznej;</a:t>
            </a:r>
          </a:p>
          <a:p>
            <a:r>
              <a:rPr lang="pl-PL" dirty="0"/>
              <a:t>d</a:t>
            </a:r>
            <a:r>
              <a:rPr lang="pl-PL" dirty="0" smtClean="0"/>
              <a:t>bałość o postęp w branżach transportowych;</a:t>
            </a:r>
          </a:p>
          <a:p>
            <a:r>
              <a:rPr lang="pl-PL" dirty="0"/>
              <a:t>d</a:t>
            </a:r>
            <a:r>
              <a:rPr lang="pl-PL" dirty="0" smtClean="0"/>
              <a:t>bałość o interesy i potrzeby członków – inspirowanie ich aktywności.</a:t>
            </a:r>
          </a:p>
          <a:p>
            <a:pPr marL="0" indent="0">
              <a:buNone/>
            </a:pPr>
            <a:r>
              <a:rPr lang="pl-PL" dirty="0" smtClean="0"/>
              <a:t>Ponadto eskalacja działalności usługowej –źródło dochodu na potrzeby działalności statutowej.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25E28-8224-4555-A79A-FBBC91D6179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442" y="453213"/>
            <a:ext cx="9017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315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1628" y="284144"/>
            <a:ext cx="8420986" cy="1143000"/>
          </a:xfrm>
        </p:spPr>
        <p:txBody>
          <a:bodyPr>
            <a:normAutofit fontScale="90000"/>
          </a:bodyPr>
          <a:lstStyle/>
          <a:p>
            <a:r>
              <a:rPr lang="pl-PL" sz="2000" dirty="0" smtClean="0"/>
              <a:t>                   Oddział w Warszawie:  </a:t>
            </a:r>
            <a:br>
              <a:rPr lang="pl-PL" sz="2000" dirty="0" smtClean="0"/>
            </a:br>
            <a:r>
              <a:rPr lang="pl-PL" sz="2400" b="1" dirty="0" smtClean="0"/>
              <a:t>Plan </a:t>
            </a:r>
            <a:r>
              <a:rPr lang="pl-PL" sz="2400" b="1" dirty="0"/>
              <a:t>działalności Oddziału </a:t>
            </a:r>
            <a:r>
              <a:rPr lang="pl-PL" sz="2400" b="1" dirty="0" smtClean="0"/>
              <a:t>do końca kadencji </a:t>
            </a:r>
            <a:br>
              <a:rPr lang="pl-PL" sz="2400" b="1" dirty="0" smtClean="0"/>
            </a:br>
            <a:r>
              <a:rPr lang="pl-PL" sz="2400" b="1" dirty="0" smtClean="0"/>
              <a:t>w 2018 </a:t>
            </a:r>
            <a:r>
              <a:rPr lang="pl-PL" sz="2400" b="1" dirty="0"/>
              <a:t>r. </a:t>
            </a: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>(założenia)</a:t>
            </a:r>
            <a:r>
              <a:rPr lang="pl-PL" sz="2400" b="1" dirty="0"/>
              <a:t/>
            </a:r>
            <a:br>
              <a:rPr lang="pl-PL" sz="2400" b="1" dirty="0"/>
            </a:b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63516" cy="4789967"/>
          </a:xfrm>
        </p:spPr>
        <p:txBody>
          <a:bodyPr>
            <a:normAutofit/>
          </a:bodyPr>
          <a:lstStyle/>
          <a:p>
            <a:pPr marL="0" lvl="0" indent="0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pl-PL" sz="2800" dirty="0" smtClean="0">
                <a:solidFill>
                  <a:prstClr val="black"/>
                </a:solidFill>
                <a:latin typeface="Trebuchet MS"/>
              </a:rPr>
              <a:t>Realizatorzy planu:</a:t>
            </a:r>
          </a:p>
          <a:p>
            <a:pPr lvl="0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Tx/>
              <a:buChar char="-"/>
            </a:pPr>
            <a:r>
              <a:rPr lang="pl-PL" sz="2800" dirty="0" smtClean="0">
                <a:solidFill>
                  <a:prstClr val="black"/>
                </a:solidFill>
                <a:latin typeface="Trebuchet MS"/>
              </a:rPr>
              <a:t>Członkowie Zarządu Oddziału oraz Pełnomocnik ds. marketingowych;</a:t>
            </a:r>
          </a:p>
          <a:p>
            <a:pPr lvl="0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Tx/>
              <a:buChar char="-"/>
            </a:pPr>
            <a:r>
              <a:rPr lang="pl-PL" sz="2800" dirty="0" smtClean="0">
                <a:solidFill>
                  <a:prstClr val="black"/>
                </a:solidFill>
                <a:latin typeface="Trebuchet MS"/>
              </a:rPr>
              <a:t>Sekcje oddziałowe: drogowa, kolejowa, komunikacji miejskiej, lotnicza i </a:t>
            </a:r>
            <a:r>
              <a:rPr lang="pl-PL" sz="2800" dirty="0" err="1" smtClean="0">
                <a:solidFill>
                  <a:prstClr val="black"/>
                </a:solidFill>
                <a:latin typeface="Trebuchet MS"/>
              </a:rPr>
              <a:t>brd</a:t>
            </a:r>
            <a:r>
              <a:rPr lang="pl-PL" sz="2800" dirty="0" smtClean="0">
                <a:solidFill>
                  <a:prstClr val="black"/>
                </a:solidFill>
                <a:latin typeface="Trebuchet MS"/>
              </a:rPr>
              <a:t> –programy własne;</a:t>
            </a:r>
          </a:p>
          <a:p>
            <a:pPr lvl="0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Tx/>
              <a:buChar char="-"/>
            </a:pPr>
            <a:r>
              <a:rPr lang="pl-PL" sz="2800" dirty="0" smtClean="0">
                <a:solidFill>
                  <a:prstClr val="black"/>
                </a:solidFill>
                <a:latin typeface="Trebuchet MS"/>
              </a:rPr>
              <a:t>Kluby i Koła podległe Oddziałowi – realizujące programy własne.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25E28-8224-4555-A79A-FBBC91D6179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442" y="453213"/>
            <a:ext cx="9017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559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1628" y="284144"/>
            <a:ext cx="8420986" cy="1143000"/>
          </a:xfrm>
        </p:spPr>
        <p:txBody>
          <a:bodyPr>
            <a:normAutofit fontScale="90000"/>
          </a:bodyPr>
          <a:lstStyle/>
          <a:p>
            <a:r>
              <a:rPr lang="pl-PL" sz="2000" dirty="0" smtClean="0"/>
              <a:t>                   Oddział w Warszawie:  </a:t>
            </a:r>
            <a:br>
              <a:rPr lang="pl-PL" sz="2000" dirty="0" smtClean="0"/>
            </a:br>
            <a:r>
              <a:rPr lang="pl-PL" sz="2400" b="1" dirty="0"/>
              <a:t>Plan działalności Oddziału do końca kadencji </a:t>
            </a:r>
            <a:br>
              <a:rPr lang="pl-PL" sz="2400" b="1" dirty="0"/>
            </a:br>
            <a:r>
              <a:rPr lang="pl-PL" sz="2400" b="1" dirty="0"/>
              <a:t>w 2018 r. </a:t>
            </a:r>
            <a:br>
              <a:rPr lang="pl-PL" sz="2400" b="1" dirty="0"/>
            </a:br>
            <a:r>
              <a:rPr lang="pl-PL" sz="2400" b="1" dirty="0"/>
              <a:t>(</a:t>
            </a:r>
            <a:r>
              <a:rPr lang="pl-PL" sz="2400" b="1" dirty="0" smtClean="0"/>
              <a:t>założenia)</a:t>
            </a:r>
            <a:r>
              <a:rPr lang="pl-PL" sz="2400" b="1" dirty="0"/>
              <a:t/>
            </a:r>
            <a:br>
              <a:rPr lang="pl-PL" sz="2400" b="1" dirty="0"/>
            </a:b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63516" cy="4789967"/>
          </a:xfrm>
        </p:spPr>
        <p:txBody>
          <a:bodyPr>
            <a:normAutofit/>
          </a:bodyPr>
          <a:lstStyle/>
          <a:p>
            <a:pPr marL="0" lvl="0" indent="0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pl-PL" sz="1500" dirty="0" smtClean="0">
                <a:solidFill>
                  <a:prstClr val="black"/>
                </a:solidFill>
                <a:latin typeface="Trebuchet MS"/>
              </a:rPr>
              <a:t>1/ </a:t>
            </a:r>
            <a:r>
              <a:rPr lang="pl-PL" sz="2400" b="1" dirty="0">
                <a:solidFill>
                  <a:srgbClr val="CC0000"/>
                </a:solidFill>
                <a:latin typeface="Trebuchet MS"/>
              </a:rPr>
              <a:t>Kontynuacja Forum Komunikacyjnego </a:t>
            </a:r>
            <a:r>
              <a:rPr lang="pl-PL" sz="1500" dirty="0">
                <a:solidFill>
                  <a:prstClr val="black"/>
                </a:solidFill>
                <a:latin typeface="Trebuchet MS"/>
              </a:rPr>
              <a:t>(we współpracy z </a:t>
            </a:r>
            <a:r>
              <a:rPr lang="pl-PL" sz="1500" dirty="0" err="1" smtClean="0">
                <a:solidFill>
                  <a:prstClr val="black"/>
                </a:solidFill>
                <a:latin typeface="Trebuchet MS"/>
              </a:rPr>
              <a:t>BPMiT</a:t>
            </a:r>
            <a:r>
              <a:rPr lang="pl-PL" sz="1500" dirty="0" smtClean="0">
                <a:solidFill>
                  <a:prstClr val="black"/>
                </a:solidFill>
                <a:latin typeface="Trebuchet MS"/>
              </a:rPr>
              <a:t>) </a:t>
            </a:r>
            <a:r>
              <a:rPr lang="pl-PL" sz="1500" dirty="0">
                <a:solidFill>
                  <a:prstClr val="black"/>
                </a:solidFill>
                <a:latin typeface="Trebuchet MS"/>
              </a:rPr>
              <a:t>wymiany poglądów na </a:t>
            </a:r>
            <a:r>
              <a:rPr lang="pl-PL" sz="1500" dirty="0" smtClean="0">
                <a:solidFill>
                  <a:prstClr val="black"/>
                </a:solidFill>
                <a:latin typeface="Trebuchet MS"/>
              </a:rPr>
              <a:t>problemów transportu </a:t>
            </a:r>
            <a:r>
              <a:rPr lang="pl-PL" sz="1500" dirty="0">
                <a:solidFill>
                  <a:prstClr val="black"/>
                </a:solidFill>
                <a:latin typeface="Trebuchet MS"/>
              </a:rPr>
              <a:t>w stolicy;</a:t>
            </a:r>
          </a:p>
          <a:p>
            <a:pPr marL="0" lvl="0" indent="0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pl-PL" sz="1500" dirty="0" smtClean="0">
                <a:solidFill>
                  <a:prstClr val="black"/>
                </a:solidFill>
                <a:latin typeface="Trebuchet MS"/>
              </a:rPr>
              <a:t>2/ </a:t>
            </a:r>
            <a:r>
              <a:rPr lang="pl-PL" sz="2400" b="1" dirty="0">
                <a:solidFill>
                  <a:srgbClr val="CC0000"/>
                </a:solidFill>
                <a:latin typeface="Trebuchet MS"/>
              </a:rPr>
              <a:t>Szkolenia własne (Ośrodek Oddziału) i współorganizowane z </a:t>
            </a:r>
            <a:r>
              <a:rPr lang="pl-PL" sz="2400" b="1" dirty="0" smtClean="0">
                <a:solidFill>
                  <a:srgbClr val="CC0000"/>
                </a:solidFill>
                <a:latin typeface="Trebuchet MS"/>
              </a:rPr>
              <a:t>MOIIB</a:t>
            </a:r>
            <a:r>
              <a:rPr lang="pl-PL" sz="2400" b="1" dirty="0">
                <a:solidFill>
                  <a:srgbClr val="FF0000"/>
                </a:solidFill>
                <a:latin typeface="Trebuchet MS"/>
              </a:rPr>
              <a:t> </a:t>
            </a:r>
            <a:r>
              <a:rPr lang="pl-PL" sz="2400" b="1" dirty="0" smtClean="0">
                <a:solidFill>
                  <a:srgbClr val="FF0000"/>
                </a:solidFill>
                <a:latin typeface="Trebuchet MS"/>
              </a:rPr>
              <a:t>(formy: seminaria, </a:t>
            </a:r>
            <a:r>
              <a:rPr lang="pl-PL" sz="2400" b="1" dirty="0">
                <a:solidFill>
                  <a:srgbClr val="FF0000"/>
                </a:solidFill>
                <a:latin typeface="Trebuchet MS"/>
              </a:rPr>
              <a:t>szkolenia, prelekcje i wykłady oraz </a:t>
            </a:r>
            <a:r>
              <a:rPr lang="pl-PL" sz="2400" b="1" dirty="0" smtClean="0">
                <a:solidFill>
                  <a:srgbClr val="FF0000"/>
                </a:solidFill>
                <a:latin typeface="Trebuchet MS"/>
              </a:rPr>
              <a:t>kursy </a:t>
            </a:r>
            <a:r>
              <a:rPr lang="pl-PL" sz="2400" b="1" dirty="0">
                <a:solidFill>
                  <a:srgbClr val="FF0000"/>
                </a:solidFill>
                <a:latin typeface="Trebuchet MS"/>
              </a:rPr>
              <a:t>zawodowe…)</a:t>
            </a:r>
          </a:p>
          <a:p>
            <a:pPr marL="0" lvl="0" indent="0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pl-PL" sz="1500" dirty="0" smtClean="0">
                <a:solidFill>
                  <a:prstClr val="black"/>
                </a:solidFill>
                <a:latin typeface="Trebuchet MS"/>
              </a:rPr>
              <a:t>3</a:t>
            </a:r>
            <a:r>
              <a:rPr lang="pl-PL" sz="1500" dirty="0" smtClean="0">
                <a:solidFill>
                  <a:srgbClr val="CC0000"/>
                </a:solidFill>
                <a:latin typeface="Trebuchet MS"/>
              </a:rPr>
              <a:t>/ </a:t>
            </a:r>
            <a:r>
              <a:rPr lang="pl-PL" sz="2400" b="1" dirty="0" smtClean="0">
                <a:solidFill>
                  <a:srgbClr val="CC0000"/>
                </a:solidFill>
                <a:latin typeface="Trebuchet MS"/>
              </a:rPr>
              <a:t>Seminaria i</a:t>
            </a:r>
            <a:r>
              <a:rPr lang="pl-PL" sz="2400" dirty="0" smtClean="0">
                <a:solidFill>
                  <a:srgbClr val="CC0000"/>
                </a:solidFill>
                <a:latin typeface="Trebuchet MS"/>
              </a:rPr>
              <a:t> </a:t>
            </a:r>
            <a:r>
              <a:rPr lang="pl-PL" sz="2400" b="1" dirty="0" smtClean="0">
                <a:solidFill>
                  <a:srgbClr val="CC0000"/>
                </a:solidFill>
                <a:latin typeface="Trebuchet MS"/>
              </a:rPr>
              <a:t>Konferencje </a:t>
            </a:r>
            <a:r>
              <a:rPr lang="pl-PL" sz="2400" b="1" dirty="0">
                <a:solidFill>
                  <a:srgbClr val="CC0000"/>
                </a:solidFill>
                <a:latin typeface="Trebuchet MS"/>
              </a:rPr>
              <a:t>naukowo- techniczne </a:t>
            </a:r>
            <a:r>
              <a:rPr lang="pl-PL" sz="1500" dirty="0">
                <a:solidFill>
                  <a:prstClr val="black"/>
                </a:solidFill>
                <a:latin typeface="Trebuchet MS"/>
              </a:rPr>
              <a:t>– </a:t>
            </a:r>
            <a:r>
              <a:rPr lang="pl-PL" sz="1500" dirty="0" smtClean="0">
                <a:solidFill>
                  <a:prstClr val="black"/>
                </a:solidFill>
                <a:latin typeface="Trebuchet MS"/>
              </a:rPr>
              <a:t> </a:t>
            </a:r>
            <a:r>
              <a:rPr lang="pl-PL" sz="1500" dirty="0">
                <a:solidFill>
                  <a:prstClr val="black"/>
                </a:solidFill>
                <a:latin typeface="Trebuchet MS"/>
              </a:rPr>
              <a:t>zaplanowane </a:t>
            </a:r>
          </a:p>
          <a:p>
            <a:pPr lvl="0">
              <a:buFontTx/>
              <a:buChar char="-"/>
            </a:pPr>
            <a:r>
              <a:rPr lang="pl-PL" sz="2000" dirty="0" smtClean="0">
                <a:solidFill>
                  <a:prstClr val="black"/>
                </a:solidFill>
              </a:rPr>
              <a:t>VI Forum </a:t>
            </a:r>
            <a:r>
              <a:rPr lang="pl-PL" sz="2000" dirty="0">
                <a:solidFill>
                  <a:prstClr val="black"/>
                </a:solidFill>
              </a:rPr>
              <a:t>Aglomeracyjne – </a:t>
            </a:r>
            <a:r>
              <a:rPr lang="pl-PL" sz="2000" dirty="0" smtClean="0">
                <a:solidFill>
                  <a:prstClr val="black"/>
                </a:solidFill>
              </a:rPr>
              <a:t>Obsługa transportowa  aglomeracji – luty, marzec;</a:t>
            </a:r>
            <a:endParaRPr lang="pl-PL" sz="2000" dirty="0">
              <a:solidFill>
                <a:prstClr val="black"/>
              </a:solidFill>
            </a:endParaRPr>
          </a:p>
          <a:p>
            <a:pPr lvl="0">
              <a:buFontTx/>
              <a:buChar char="-"/>
            </a:pPr>
            <a:r>
              <a:rPr lang="pl-PL" sz="2000" dirty="0" smtClean="0">
                <a:solidFill>
                  <a:prstClr val="black"/>
                </a:solidFill>
              </a:rPr>
              <a:t>Seminarium dla dzielnic – Problemy obsługi komunikacyjnej miasta  - luty;</a:t>
            </a:r>
          </a:p>
          <a:p>
            <a:pPr lvl="0">
              <a:buFontTx/>
              <a:buChar char="-"/>
            </a:pPr>
            <a:r>
              <a:rPr lang="pl-PL" sz="2000" dirty="0" smtClean="0">
                <a:solidFill>
                  <a:prstClr val="black"/>
                </a:solidFill>
              </a:rPr>
              <a:t>Realizacja programu inwestycji kolejowych  w stolicy – seminarium –marzec;</a:t>
            </a:r>
            <a:endParaRPr lang="pl-PL" sz="2000" dirty="0">
              <a:solidFill>
                <a:prstClr val="black"/>
              </a:solidFill>
            </a:endParaRPr>
          </a:p>
          <a:p>
            <a:pPr marL="0" lvl="0" indent="0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endParaRPr lang="pl-PL" sz="1500" dirty="0">
              <a:solidFill>
                <a:prstClr val="black"/>
              </a:solidFill>
              <a:latin typeface="Trebuchet MS"/>
            </a:endParaRPr>
          </a:p>
          <a:p>
            <a:pPr marL="0" lvl="0" indent="0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pl-PL" sz="2000" dirty="0" smtClean="0">
                <a:solidFill>
                  <a:prstClr val="black"/>
                </a:solidFill>
                <a:latin typeface="Trebuchet MS"/>
              </a:rPr>
              <a:t>Konferencja i seminaria </a:t>
            </a:r>
            <a:r>
              <a:rPr lang="pl-PL" sz="2000" dirty="0">
                <a:solidFill>
                  <a:prstClr val="black"/>
                </a:solidFill>
                <a:latin typeface="Trebuchet MS"/>
              </a:rPr>
              <a:t>będą współorganizowane przez Koła/Kluby.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25E28-8224-4555-A79A-FBBC91D6179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442" y="453213"/>
            <a:ext cx="9017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478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1628" y="284144"/>
            <a:ext cx="8420986" cy="1143000"/>
          </a:xfrm>
        </p:spPr>
        <p:txBody>
          <a:bodyPr>
            <a:normAutofit fontScale="90000"/>
          </a:bodyPr>
          <a:lstStyle/>
          <a:p>
            <a:r>
              <a:rPr lang="pl-PL" sz="2000" dirty="0" smtClean="0"/>
              <a:t>                   Oddział w Warszawie:  </a:t>
            </a:r>
            <a:br>
              <a:rPr lang="pl-PL" sz="2000" dirty="0" smtClean="0"/>
            </a:br>
            <a:r>
              <a:rPr lang="pl-PL" sz="2400" b="1" dirty="0"/>
              <a:t>Plan działalności Oddziału do końca kadencji </a:t>
            </a:r>
            <a:br>
              <a:rPr lang="pl-PL" sz="2400" b="1" dirty="0"/>
            </a:br>
            <a:r>
              <a:rPr lang="pl-PL" sz="2400" b="1" dirty="0"/>
              <a:t>w 2018 r. </a:t>
            </a:r>
            <a:br>
              <a:rPr lang="pl-PL" sz="2400" b="1" dirty="0"/>
            </a:br>
            <a:r>
              <a:rPr lang="pl-PL" sz="2400" b="1" dirty="0"/>
              <a:t>(</a:t>
            </a:r>
            <a:r>
              <a:rPr lang="pl-PL" sz="2400" b="1" dirty="0" smtClean="0"/>
              <a:t>założenia)</a:t>
            </a:r>
            <a:r>
              <a:rPr lang="pl-PL" sz="2400" b="1" dirty="0"/>
              <a:t/>
            </a:r>
            <a:br>
              <a:rPr lang="pl-PL" sz="2400" b="1" dirty="0"/>
            </a:b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63516" cy="4789967"/>
          </a:xfrm>
        </p:spPr>
        <p:txBody>
          <a:bodyPr>
            <a:normAutofit lnSpcReduction="10000"/>
          </a:bodyPr>
          <a:lstStyle/>
          <a:p>
            <a:pPr marL="0" lvl="0" indent="0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pl-PL" sz="1400" dirty="0" smtClean="0">
                <a:solidFill>
                  <a:prstClr val="black"/>
                </a:solidFill>
                <a:latin typeface="Trebuchet MS"/>
              </a:rPr>
              <a:t>4/</a:t>
            </a:r>
            <a:r>
              <a:rPr lang="pl-PL" sz="2400" dirty="0" smtClean="0">
                <a:solidFill>
                  <a:prstClr val="black"/>
                </a:solidFill>
                <a:latin typeface="Trebuchet MS"/>
              </a:rPr>
              <a:t> </a:t>
            </a:r>
            <a:r>
              <a:rPr lang="pl-PL" sz="2400" b="1" dirty="0">
                <a:solidFill>
                  <a:srgbClr val="CC0000"/>
                </a:solidFill>
                <a:latin typeface="Trebuchet MS"/>
              </a:rPr>
              <a:t>Kontynuacja Konkursu Prac Dyplomowych z dziedziny transportu </a:t>
            </a:r>
            <a:r>
              <a:rPr lang="pl-PL" sz="2400" dirty="0">
                <a:solidFill>
                  <a:prstClr val="black"/>
                </a:solidFill>
                <a:latin typeface="Trebuchet MS"/>
              </a:rPr>
              <a:t>(przeprowadzono 6 edycji) oraz wsparcie konkursu na Wydziale Inżynierii Lądowej</a:t>
            </a:r>
            <a:r>
              <a:rPr lang="pl-PL" sz="2400" b="1" dirty="0">
                <a:solidFill>
                  <a:prstClr val="black"/>
                </a:solidFill>
                <a:latin typeface="Trebuchet MS"/>
              </a:rPr>
              <a:t>; </a:t>
            </a:r>
          </a:p>
          <a:p>
            <a:pPr marL="0" lvl="0" indent="0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pl-PL" sz="2400" dirty="0" smtClean="0">
                <a:solidFill>
                  <a:prstClr val="black"/>
                </a:solidFill>
                <a:latin typeface="Trebuchet MS"/>
              </a:rPr>
              <a:t>5/ </a:t>
            </a:r>
            <a:r>
              <a:rPr lang="pl-PL" sz="2400" b="1" dirty="0" smtClean="0">
                <a:solidFill>
                  <a:srgbClr val="CC0000"/>
                </a:solidFill>
                <a:latin typeface="Trebuchet MS"/>
              </a:rPr>
              <a:t>Kontynuacja konkursu osiągnięć w szczególności zawodowych,  finalizowanego oddziałową, symboliczną nagrodą indywidulaną </a:t>
            </a:r>
            <a:r>
              <a:rPr lang="pl-PL" sz="2400" b="1" dirty="0">
                <a:solidFill>
                  <a:srgbClr val="CC0000"/>
                </a:solidFill>
                <a:latin typeface="Trebuchet MS"/>
              </a:rPr>
              <a:t>i </a:t>
            </a:r>
            <a:r>
              <a:rPr lang="pl-PL" sz="2400" b="1" dirty="0" smtClean="0">
                <a:solidFill>
                  <a:srgbClr val="CC0000"/>
                </a:solidFill>
                <a:latin typeface="Trebuchet MS"/>
              </a:rPr>
              <a:t>zespołową </a:t>
            </a:r>
            <a:r>
              <a:rPr lang="pl-PL" sz="2400" b="1" dirty="0" smtClean="0">
                <a:solidFill>
                  <a:prstClr val="black"/>
                </a:solidFill>
                <a:latin typeface="Trebuchet MS"/>
              </a:rPr>
              <a:t>(Trylinka);</a:t>
            </a:r>
          </a:p>
          <a:p>
            <a:pPr marL="0" lvl="0" indent="0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pl-PL" sz="2400" dirty="0" smtClean="0">
                <a:latin typeface="Trebuchet MS"/>
              </a:rPr>
              <a:t>6/ </a:t>
            </a:r>
            <a:r>
              <a:rPr lang="pl-PL" sz="2400" b="1" dirty="0">
                <a:latin typeface="Trebuchet MS"/>
              </a:rPr>
              <a:t>Ś</a:t>
            </a:r>
            <a:r>
              <a:rPr lang="pl-PL" sz="2400" b="1" dirty="0" smtClean="0">
                <a:latin typeface="Trebuchet MS"/>
              </a:rPr>
              <a:t>wiadczenie usług przez </a:t>
            </a:r>
            <a:r>
              <a:rPr lang="pl-PL" sz="2400" b="1" dirty="0">
                <a:latin typeface="Trebuchet MS"/>
              </a:rPr>
              <a:t>Ośrodek Rzeczoznawstwa  i Usług Techniczno-Ekonomicznych</a:t>
            </a:r>
            <a:r>
              <a:rPr lang="pl-PL" sz="2400" b="1" dirty="0" smtClean="0">
                <a:latin typeface="Trebuchet MS"/>
              </a:rPr>
              <a:t>;</a:t>
            </a:r>
          </a:p>
          <a:p>
            <a:pPr marL="0" lvl="0" indent="0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pl-PL" sz="2400" b="1" dirty="0" smtClean="0">
                <a:latin typeface="Trebuchet MS"/>
              </a:rPr>
              <a:t>7/Działania </a:t>
            </a:r>
            <a:r>
              <a:rPr lang="pl-PL" sz="2400" b="1" dirty="0">
                <a:latin typeface="Trebuchet MS"/>
              </a:rPr>
              <a:t>na rzecz postępu technicznego w branżach transportowych (poprzez opinie) oraz poprawy warunków pracy inżynierów </a:t>
            </a:r>
            <a:r>
              <a:rPr lang="pl-PL" sz="2400" b="1" dirty="0" smtClean="0">
                <a:latin typeface="Trebuchet MS"/>
              </a:rPr>
              <a:t>(negatywnie </a:t>
            </a:r>
            <a:r>
              <a:rPr lang="pl-PL" sz="2400" b="1" dirty="0">
                <a:latin typeface="Trebuchet MS"/>
              </a:rPr>
              <a:t>warunkowanych </a:t>
            </a:r>
            <a:r>
              <a:rPr lang="pl-PL" sz="2400" b="1" dirty="0" smtClean="0">
                <a:latin typeface="Trebuchet MS"/>
              </a:rPr>
              <a:t>skutkami „najniższej ceny” </a:t>
            </a:r>
            <a:r>
              <a:rPr lang="pl-PL" sz="2400" b="1" dirty="0">
                <a:latin typeface="Trebuchet MS"/>
              </a:rPr>
              <a:t>w przetargach)</a:t>
            </a:r>
          </a:p>
          <a:p>
            <a:pPr marL="0" lvl="0" indent="0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endParaRPr lang="pl-PL" sz="2400" b="1" dirty="0">
              <a:latin typeface="Trebuchet MS"/>
            </a:endParaRPr>
          </a:p>
          <a:p>
            <a:pPr marL="0" lvl="0" indent="0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endParaRPr lang="pl-PL" sz="2400" dirty="0">
              <a:solidFill>
                <a:srgbClr val="FF0000"/>
              </a:solidFill>
              <a:latin typeface="Trebuchet MS"/>
            </a:endParaRPr>
          </a:p>
          <a:p>
            <a:pPr marL="0" lvl="0" indent="0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endParaRPr lang="pl-PL" sz="2400" dirty="0">
              <a:solidFill>
                <a:srgbClr val="FF0000"/>
              </a:solidFill>
              <a:latin typeface="Trebuchet MS"/>
            </a:endParaRPr>
          </a:p>
          <a:p>
            <a:pPr marL="0" lvl="0" indent="0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endParaRPr lang="pl-PL" dirty="0">
              <a:solidFill>
                <a:prstClr val="black"/>
              </a:solidFill>
              <a:latin typeface="Trebuchet MS"/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25E28-8224-4555-A79A-FBBC91D6179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442" y="453213"/>
            <a:ext cx="9017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086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1628" y="284144"/>
            <a:ext cx="8420986" cy="1143000"/>
          </a:xfrm>
        </p:spPr>
        <p:txBody>
          <a:bodyPr>
            <a:normAutofit fontScale="90000"/>
          </a:bodyPr>
          <a:lstStyle/>
          <a:p>
            <a:r>
              <a:rPr lang="pl-PL" sz="2000" dirty="0" smtClean="0"/>
              <a:t>                   Oddział w Warszawie:  </a:t>
            </a:r>
            <a:br>
              <a:rPr lang="pl-PL" sz="2000" dirty="0" smtClean="0"/>
            </a:br>
            <a:r>
              <a:rPr lang="pl-PL" sz="2400" b="1" dirty="0"/>
              <a:t>Plan działalności Oddziału do końca kadencji </a:t>
            </a:r>
            <a:br>
              <a:rPr lang="pl-PL" sz="2400" b="1" dirty="0"/>
            </a:br>
            <a:r>
              <a:rPr lang="pl-PL" sz="2400" b="1" dirty="0"/>
              <a:t>w 2018 r. </a:t>
            </a:r>
            <a:br>
              <a:rPr lang="pl-PL" sz="2400" b="1" dirty="0"/>
            </a:br>
            <a:r>
              <a:rPr lang="pl-PL" sz="2400" b="1" dirty="0"/>
              <a:t>(</a:t>
            </a:r>
            <a:r>
              <a:rPr lang="pl-PL" sz="2400" b="1" dirty="0" smtClean="0"/>
              <a:t>założenia)</a:t>
            </a:r>
            <a:r>
              <a:rPr lang="pl-PL" sz="2400" b="1" dirty="0"/>
              <a:t/>
            </a:r>
            <a:br>
              <a:rPr lang="pl-PL" sz="2400" b="1" dirty="0"/>
            </a:b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99730" y="1515140"/>
            <a:ext cx="8527312" cy="4789967"/>
          </a:xfrm>
        </p:spPr>
        <p:txBody>
          <a:bodyPr>
            <a:normAutofit/>
          </a:bodyPr>
          <a:lstStyle/>
          <a:p>
            <a:pPr marL="0" lvl="0" indent="0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pl-PL" sz="2400" dirty="0">
                <a:solidFill>
                  <a:prstClr val="black"/>
                </a:solidFill>
                <a:latin typeface="Trebuchet MS"/>
              </a:rPr>
              <a:t>8</a:t>
            </a:r>
            <a:r>
              <a:rPr lang="pl-PL" sz="2400" dirty="0" smtClean="0">
                <a:solidFill>
                  <a:prstClr val="black"/>
                </a:solidFill>
                <a:latin typeface="Trebuchet MS"/>
              </a:rPr>
              <a:t>/ </a:t>
            </a:r>
            <a:r>
              <a:rPr lang="pl-PL" sz="2400" b="1" dirty="0">
                <a:latin typeface="Trebuchet MS"/>
              </a:rPr>
              <a:t>Wspieranie finansowe akcji/działań kół/klubów (zgodnie </a:t>
            </a:r>
            <a:r>
              <a:rPr lang="pl-PL" sz="2400" b="1" dirty="0" smtClean="0">
                <a:latin typeface="Trebuchet MS"/>
              </a:rPr>
              <a:t>z </a:t>
            </a:r>
            <a:r>
              <a:rPr lang="pl-PL" sz="2400" b="1" dirty="0">
                <a:latin typeface="Trebuchet MS"/>
              </a:rPr>
              <a:t>akceptowanymi wnioskami).</a:t>
            </a:r>
          </a:p>
          <a:p>
            <a:pPr marL="0" indent="0">
              <a:buNone/>
            </a:pPr>
            <a:r>
              <a:rPr lang="pl-PL" sz="2800" b="1" dirty="0"/>
              <a:t>9</a:t>
            </a:r>
            <a:r>
              <a:rPr lang="pl-PL" sz="2800" b="1" dirty="0" smtClean="0"/>
              <a:t>/ </a:t>
            </a:r>
            <a:r>
              <a:rPr lang="pl-PL" sz="2800" b="1" dirty="0"/>
              <a:t>Bieżąca aktualizacja zmodernizowanej strony internetowej Oddziału</a:t>
            </a:r>
            <a:r>
              <a:rPr lang="pl-PL" sz="2800" dirty="0"/>
              <a:t> (</a:t>
            </a:r>
            <a:r>
              <a:rPr lang="pl-PL" sz="2800" dirty="0">
                <a:hlinkClick r:id="rId3"/>
              </a:rPr>
              <a:t>www.sitkwaw.hg.pl</a:t>
            </a:r>
            <a:r>
              <a:rPr lang="pl-PL" sz="2800" dirty="0" smtClean="0"/>
              <a:t>;);</a:t>
            </a:r>
          </a:p>
          <a:p>
            <a:pPr marL="0" indent="0">
              <a:buNone/>
            </a:pPr>
            <a:r>
              <a:rPr lang="pl-PL" sz="2800" b="1" dirty="0" smtClean="0"/>
              <a:t>10/Imprezy </a:t>
            </a:r>
            <a:r>
              <a:rPr lang="pl-PL" sz="2800" b="1" dirty="0"/>
              <a:t>i wycieczki techniczne (o ile będą chętni</a:t>
            </a:r>
            <a:r>
              <a:rPr lang="pl-PL" sz="2800" b="1" dirty="0" smtClean="0"/>
              <a:t>).</a:t>
            </a:r>
          </a:p>
          <a:p>
            <a:pPr marL="0" indent="0" algn="ctr">
              <a:buNone/>
            </a:pPr>
            <a:r>
              <a:rPr lang="pl-PL" sz="2800" b="1" dirty="0">
                <a:solidFill>
                  <a:srgbClr val="FF0000"/>
                </a:solidFill>
              </a:rPr>
              <a:t>o</a:t>
            </a:r>
            <a:r>
              <a:rPr lang="pl-PL" sz="2800" b="1" dirty="0" smtClean="0">
                <a:solidFill>
                  <a:srgbClr val="FF0000"/>
                </a:solidFill>
              </a:rPr>
              <a:t>raz</a:t>
            </a:r>
          </a:p>
          <a:p>
            <a:pPr marL="0" indent="0">
              <a:buNone/>
            </a:pPr>
            <a:r>
              <a:rPr lang="pl-PL" sz="2800" b="1" u="sng" dirty="0" smtClean="0"/>
              <a:t>Zorganizowanie </a:t>
            </a:r>
            <a:r>
              <a:rPr lang="pl-PL" sz="2800" b="1" u="sng" dirty="0"/>
              <a:t>i przeprowadzenie zebrania sprawozdawczo –wyborczego w marcu 2018 r.</a:t>
            </a:r>
          </a:p>
          <a:p>
            <a:pPr marL="0" indent="0">
              <a:buNone/>
            </a:pPr>
            <a:r>
              <a:rPr lang="pl-PL" sz="2800" b="1" dirty="0" smtClean="0"/>
              <a:t>(komitet organizacyjny; kandydaci ze strony zarządu)</a:t>
            </a:r>
            <a:endParaRPr lang="pl-PL" sz="2800" b="1" dirty="0"/>
          </a:p>
          <a:p>
            <a:pPr marL="0" indent="0">
              <a:buNone/>
            </a:pPr>
            <a:endParaRPr lang="pl-PL" sz="2800" dirty="0">
              <a:solidFill>
                <a:schemeClr val="accent2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25E28-8224-4555-A79A-FBBC91D6179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442" y="453213"/>
            <a:ext cx="9017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917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1628" y="284144"/>
            <a:ext cx="8420986" cy="1143000"/>
          </a:xfrm>
        </p:spPr>
        <p:txBody>
          <a:bodyPr>
            <a:normAutofit fontScale="90000"/>
          </a:bodyPr>
          <a:lstStyle/>
          <a:p>
            <a:r>
              <a:rPr lang="pl-PL" sz="2000" dirty="0" smtClean="0"/>
              <a:t>                   Oddział w Warszawie:  </a:t>
            </a:r>
            <a:br>
              <a:rPr lang="pl-PL" sz="2000" dirty="0" smtClean="0"/>
            </a:br>
            <a:r>
              <a:rPr lang="pl-PL" sz="2400" b="1" dirty="0"/>
              <a:t>Plan działalności Oddziału do końca kadencji </a:t>
            </a:r>
            <a:br>
              <a:rPr lang="pl-PL" sz="2400" b="1" dirty="0"/>
            </a:br>
            <a:r>
              <a:rPr lang="pl-PL" sz="2400" b="1" dirty="0"/>
              <a:t>w 2018 r. </a:t>
            </a:r>
            <a:br>
              <a:rPr lang="pl-PL" sz="2400" b="1" dirty="0"/>
            </a:br>
            <a:r>
              <a:rPr lang="pl-PL" sz="2400" b="1" dirty="0"/>
              <a:t>(</a:t>
            </a:r>
            <a:r>
              <a:rPr lang="pl-PL" sz="2400" b="1" dirty="0" smtClean="0"/>
              <a:t>założenia)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99730" y="1515140"/>
            <a:ext cx="8527312" cy="4789967"/>
          </a:xfrm>
        </p:spPr>
        <p:txBody>
          <a:bodyPr>
            <a:normAutofit/>
          </a:bodyPr>
          <a:lstStyle/>
          <a:p>
            <a:pPr marL="0" lvl="0" indent="0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pl-PL" sz="2400" dirty="0" smtClean="0">
                <a:solidFill>
                  <a:prstClr val="black"/>
                </a:solidFill>
                <a:latin typeface="Trebuchet MS"/>
              </a:rPr>
              <a:t>Plan finansowy zarządu – w przygotowaniu (po uzyskaniu wyników za IV kwartał).</a:t>
            </a:r>
            <a:endParaRPr lang="pl-PL" sz="2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25E28-8224-4555-A79A-FBBC91D6179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442" y="453213"/>
            <a:ext cx="9017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348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1628" y="284144"/>
            <a:ext cx="8420986" cy="1143000"/>
          </a:xfrm>
        </p:spPr>
        <p:txBody>
          <a:bodyPr>
            <a:normAutofit fontScale="90000"/>
          </a:bodyPr>
          <a:lstStyle/>
          <a:p>
            <a:r>
              <a:rPr lang="pl-PL" sz="2000" dirty="0" smtClean="0"/>
              <a:t>                   Oddział w Warszawie:  </a:t>
            </a:r>
            <a:br>
              <a:rPr lang="pl-PL" sz="2000" dirty="0" smtClean="0"/>
            </a:br>
            <a:r>
              <a:rPr lang="pl-PL" sz="2400" b="1" dirty="0"/>
              <a:t>Plan działalności Oddziału do końca kadencji </a:t>
            </a:r>
            <a:br>
              <a:rPr lang="pl-PL" sz="2400" b="1" dirty="0"/>
            </a:br>
            <a:r>
              <a:rPr lang="pl-PL" sz="2400" b="1" dirty="0"/>
              <a:t>w 2018 r. </a:t>
            </a:r>
            <a:r>
              <a:rPr lang="pl-PL" sz="2400" b="1" dirty="0" smtClean="0"/>
              <a:t>i ew. w kolejnej kadencji</a:t>
            </a:r>
            <a:r>
              <a:rPr lang="pl-PL" sz="2400" b="1" dirty="0"/>
              <a:t/>
            </a:r>
            <a:br>
              <a:rPr lang="pl-PL" sz="2400" b="1" dirty="0"/>
            </a:br>
            <a:r>
              <a:rPr lang="pl-PL" sz="2400" b="1" dirty="0"/>
              <a:t>(</a:t>
            </a:r>
            <a:r>
              <a:rPr lang="pl-PL" sz="2400" b="1" dirty="0" smtClean="0"/>
              <a:t>założenia)</a:t>
            </a:r>
            <a:r>
              <a:rPr lang="pl-PL" sz="2400" b="1" dirty="0"/>
              <a:t/>
            </a:r>
            <a:br>
              <a:rPr lang="pl-PL" sz="2400" b="1" dirty="0"/>
            </a:b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99730" y="1515140"/>
            <a:ext cx="8527312" cy="478996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2800" b="1" dirty="0" smtClean="0"/>
              <a:t>Uwarunkowania realizacji planu:</a:t>
            </a:r>
          </a:p>
          <a:p>
            <a:pPr marL="0" indent="0">
              <a:buNone/>
            </a:pPr>
            <a:r>
              <a:rPr lang="pl-PL" sz="2400" dirty="0" smtClean="0"/>
              <a:t>1/ powodowanie/inspirowanie  </a:t>
            </a:r>
            <a:r>
              <a:rPr lang="pl-PL" sz="2400" dirty="0"/>
              <a:t>odpowiedniej (</a:t>
            </a:r>
            <a:r>
              <a:rPr lang="pl-PL" sz="2400" dirty="0" smtClean="0"/>
              <a:t>zapewniającej przychody dla pokrycia kosztów funkcjonowania) aktywności </a:t>
            </a:r>
            <a:r>
              <a:rPr lang="pl-PL" sz="2400" dirty="0"/>
              <a:t>członków </a:t>
            </a:r>
            <a:r>
              <a:rPr lang="pl-PL" sz="2400" dirty="0" smtClean="0"/>
              <a:t>– </a:t>
            </a:r>
            <a:r>
              <a:rPr lang="pl-PL" sz="2400" b="1" u="sng" dirty="0" smtClean="0"/>
              <a:t>podstawowe zadanie dla </a:t>
            </a:r>
            <a:r>
              <a:rPr lang="pl-PL" sz="2400" b="1" u="sng" dirty="0"/>
              <a:t>zarządu. </a:t>
            </a:r>
          </a:p>
          <a:p>
            <a:pPr marL="0" indent="0">
              <a:buNone/>
            </a:pPr>
            <a:r>
              <a:rPr lang="pl-PL" sz="2400" dirty="0" smtClean="0"/>
              <a:t>2/ bieżąca kontrola kosztów Oddziału z tendencją do ograniczenia kosztów stałych- ważniejsze kwestie:</a:t>
            </a:r>
          </a:p>
          <a:p>
            <a:pPr>
              <a:buFontTx/>
              <a:buChar char="-"/>
            </a:pPr>
            <a:r>
              <a:rPr lang="pl-PL" sz="2400" dirty="0"/>
              <a:t>z</a:t>
            </a:r>
            <a:r>
              <a:rPr lang="pl-PL" sz="2400" dirty="0" smtClean="0"/>
              <a:t>miana usługodawcy księgowości;</a:t>
            </a:r>
          </a:p>
          <a:p>
            <a:pPr>
              <a:buFontTx/>
              <a:buChar char="-"/>
            </a:pPr>
            <a:r>
              <a:rPr lang="pl-PL" sz="2400" dirty="0"/>
              <a:t>p</a:t>
            </a:r>
            <a:r>
              <a:rPr lang="pl-PL" sz="2400" dirty="0" smtClean="0"/>
              <a:t>rzejście na bankowość elektroniczną (niezbędne przygotowania do wdrożenia);</a:t>
            </a:r>
          </a:p>
          <a:p>
            <a:pPr>
              <a:buFontTx/>
              <a:buChar char="-"/>
            </a:pPr>
            <a:r>
              <a:rPr lang="pl-PL" sz="2400" dirty="0" smtClean="0"/>
              <a:t>rozliczanie kierownictwa  Ośrodka wg zasady </a:t>
            </a:r>
            <a:r>
              <a:rPr lang="pl-PL" sz="2400" dirty="0" err="1" smtClean="0"/>
              <a:t>success</a:t>
            </a:r>
            <a:r>
              <a:rPr lang="pl-PL" sz="2400" dirty="0" smtClean="0"/>
              <a:t> </a:t>
            </a:r>
            <a:r>
              <a:rPr lang="pl-PL" sz="2400" dirty="0" err="1" smtClean="0"/>
              <a:t>fee</a:t>
            </a:r>
            <a:r>
              <a:rPr lang="pl-PL" sz="2400" dirty="0" smtClean="0"/>
              <a:t> (tj. proporcjonalnie do dochodu ze zleceń); </a:t>
            </a:r>
          </a:p>
          <a:p>
            <a:pPr marL="0" indent="0">
              <a:buNone/>
            </a:pPr>
            <a:r>
              <a:rPr lang="pl-PL" sz="2400" dirty="0" smtClean="0"/>
              <a:t>3/ Weryfikacja ryzyka strat podejmowanych inicjatyw przed wdrożeniem.</a:t>
            </a:r>
          </a:p>
          <a:p>
            <a:pPr>
              <a:buFontTx/>
              <a:buChar char="-"/>
            </a:pPr>
            <a:endParaRPr lang="pl-PL" sz="2800" b="1" dirty="0" smtClean="0"/>
          </a:p>
          <a:p>
            <a:pPr>
              <a:buFontTx/>
              <a:buChar char="-"/>
            </a:pPr>
            <a:endParaRPr lang="pl-PL" sz="2800" b="1" dirty="0" smtClean="0"/>
          </a:p>
          <a:p>
            <a:pPr>
              <a:buFontTx/>
              <a:buChar char="-"/>
            </a:pPr>
            <a:endParaRPr lang="pl-PL" sz="28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25E28-8224-4555-A79A-FBBC91D6179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442" y="453213"/>
            <a:ext cx="9017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706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1628" y="284144"/>
            <a:ext cx="9441712" cy="1143000"/>
          </a:xfrm>
        </p:spPr>
        <p:txBody>
          <a:bodyPr>
            <a:normAutofit fontScale="90000"/>
          </a:bodyPr>
          <a:lstStyle/>
          <a:p>
            <a:r>
              <a:rPr lang="pl-PL" sz="2000" dirty="0" smtClean="0"/>
              <a:t>Oddział w Warszawie:  </a:t>
            </a:r>
            <a:br>
              <a:rPr lang="pl-PL" sz="2000" dirty="0" smtClean="0"/>
            </a:br>
            <a:r>
              <a:rPr lang="pl-PL" sz="2800" b="1" dirty="0" smtClean="0"/>
              <a:t>Propozycja</a:t>
            </a:r>
            <a:r>
              <a:rPr lang="pl-PL" sz="2800" dirty="0" smtClean="0"/>
              <a:t> </a:t>
            </a:r>
            <a:r>
              <a:rPr lang="pl-PL" sz="2800" b="1" dirty="0" smtClean="0"/>
              <a:t>terminów zebrań zarządu w 2018 r. </a:t>
            </a:r>
            <a:br>
              <a:rPr lang="pl-PL" sz="2800" b="1" dirty="0" smtClean="0"/>
            </a:br>
            <a:r>
              <a:rPr lang="pl-PL" sz="2800" b="1" dirty="0" smtClean="0"/>
              <a:t>do końca kadencji</a:t>
            </a:r>
            <a:r>
              <a:rPr lang="pl-PL" sz="2800" b="1" dirty="0"/>
              <a:t> </a:t>
            </a:r>
            <a:r>
              <a:rPr lang="pl-PL" sz="2800" b="1" dirty="0" smtClean="0"/>
              <a:t> -  czwartki: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63516" cy="4789967"/>
          </a:xfrm>
        </p:spPr>
        <p:txBody>
          <a:bodyPr>
            <a:normAutofit/>
          </a:bodyPr>
          <a:lstStyle/>
          <a:p>
            <a:pPr marL="0" lvl="0" indent="0" algn="ctr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pl-PL" b="1" dirty="0" smtClean="0">
                <a:latin typeface="Trebuchet MS"/>
              </a:rPr>
              <a:t>11.01</a:t>
            </a:r>
            <a:r>
              <a:rPr lang="pl-PL" b="1" dirty="0">
                <a:latin typeface="Trebuchet MS"/>
              </a:rPr>
              <a:t>; </a:t>
            </a:r>
            <a:endParaRPr lang="pl-PL" b="1" dirty="0" smtClean="0">
              <a:latin typeface="Trebuchet MS"/>
            </a:endParaRPr>
          </a:p>
          <a:p>
            <a:pPr marL="0" lvl="0" indent="0" algn="ctr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pl-PL" b="1" dirty="0" smtClean="0">
                <a:latin typeface="Trebuchet MS"/>
              </a:rPr>
              <a:t>15.02</a:t>
            </a:r>
            <a:r>
              <a:rPr lang="pl-PL" b="1" dirty="0">
                <a:latin typeface="Trebuchet MS"/>
              </a:rPr>
              <a:t>; </a:t>
            </a:r>
            <a:endParaRPr lang="pl-PL" b="1" dirty="0" smtClean="0">
              <a:latin typeface="Trebuchet MS"/>
            </a:endParaRPr>
          </a:p>
          <a:p>
            <a:pPr marL="0" lvl="0" indent="0" algn="ctr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pl-PL" b="1" dirty="0" smtClean="0">
                <a:latin typeface="Trebuchet MS"/>
              </a:rPr>
              <a:t>15 lub 22.03. – zebranie sprawozdawczo-wyborcze;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25E28-8224-4555-A79A-FBBC91D6179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82" y="453213"/>
            <a:ext cx="9017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48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7524</TotalTime>
  <Words>513</Words>
  <Application>Microsoft Office PowerPoint</Application>
  <PresentationFormat>Pokaz na ekranie (4:3)</PresentationFormat>
  <Paragraphs>76</Paragraphs>
  <Slides>10</Slides>
  <Notes>8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Prezentacja programu PowerPoint</vt:lpstr>
      <vt:lpstr>                   Oddział w Warszawie:   Plan działalności Oddziału do końca kadencji  w 2018 r.  (założenia)</vt:lpstr>
      <vt:lpstr>                   Oddział w Warszawie:   Plan działalności Oddziału do końca kadencji  w 2018 r.  (założenia) </vt:lpstr>
      <vt:lpstr>                   Oddział w Warszawie:   Plan działalności Oddziału do końca kadencji  w 2018 r.  (założenia) </vt:lpstr>
      <vt:lpstr>                   Oddział w Warszawie:   Plan działalności Oddziału do końca kadencji  w 2018 r.  (założenia) </vt:lpstr>
      <vt:lpstr>                   Oddział w Warszawie:   Plan działalności Oddziału do końca kadencji  w 2018 r.  (założenia) </vt:lpstr>
      <vt:lpstr>                   Oddział w Warszawie:   Plan działalności Oddziału do końca kadencji  w 2018 r.  (założenia)</vt:lpstr>
      <vt:lpstr>                   Oddział w Warszawie:   Plan działalności Oddziału do końca kadencji  w 2018 r. i ew. w kolejnej kadencji (założenia) </vt:lpstr>
      <vt:lpstr>Oddział w Warszawie:   Propozycja terminów zebrań zarządu w 2018 r.  do końca kadencji  -  czwartki:</vt:lpstr>
      <vt:lpstr>Prezentacja programu PowerPoint</vt:lpstr>
    </vt:vector>
  </TitlesOfParts>
  <Company>Faber Maunsell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maslowskik</dc:creator>
  <cp:lastModifiedBy>admin</cp:lastModifiedBy>
  <cp:revision>620</cp:revision>
  <dcterms:created xsi:type="dcterms:W3CDTF">2009-01-05T09:21:53Z</dcterms:created>
  <dcterms:modified xsi:type="dcterms:W3CDTF">2017-12-13T17:44:35Z</dcterms:modified>
</cp:coreProperties>
</file>