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28" r:id="rId2"/>
    <p:sldId id="323" r:id="rId3"/>
    <p:sldId id="350" r:id="rId4"/>
    <p:sldId id="300" r:id="rId5"/>
    <p:sldId id="313" r:id="rId6"/>
    <p:sldId id="324" r:id="rId7"/>
    <p:sldId id="265" r:id="rId8"/>
    <p:sldId id="263" r:id="rId9"/>
    <p:sldId id="329" r:id="rId10"/>
    <p:sldId id="264" r:id="rId11"/>
    <p:sldId id="359" r:id="rId12"/>
    <p:sldId id="358" r:id="rId13"/>
    <p:sldId id="361" r:id="rId14"/>
    <p:sldId id="356" r:id="rId15"/>
    <p:sldId id="346" r:id="rId16"/>
    <p:sldId id="354" r:id="rId17"/>
    <p:sldId id="353" r:id="rId18"/>
    <p:sldId id="349" r:id="rId19"/>
    <p:sldId id="348" r:id="rId20"/>
    <p:sldId id="352" r:id="rId21"/>
    <p:sldId id="325" r:id="rId22"/>
    <p:sldId id="357" r:id="rId23"/>
    <p:sldId id="326" r:id="rId24"/>
    <p:sldId id="316" r:id="rId25"/>
  </p:sldIdLst>
  <p:sldSz cx="9144000" cy="6858000" type="screen4x3"/>
  <p:notesSz cx="9144000" cy="6858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A1FDF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76" autoAdjust="0"/>
  </p:normalViewPr>
  <p:slideViewPr>
    <p:cSldViewPr>
      <p:cViewPr>
        <p:scale>
          <a:sx n="100" d="100"/>
          <a:sy n="100" d="100"/>
        </p:scale>
        <p:origin x="-212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47A-4568-BFD4-A8E142809C88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47A-4568-BFD4-A8E142809C88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47A-4568-BFD4-A8E142809C88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solidFill>
                  <a:schemeClr val="accent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47A-4568-BFD4-A8E142809C88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47A-4568-BFD4-A8E142809C88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47A-4568-BFD4-A8E142809C88}"/>
              </c:ext>
            </c:extLst>
          </c:dPt>
          <c:dLbls>
            <c:dLbl>
              <c:idx val="0"/>
              <c:layout>
                <c:manualLayout>
                  <c:x val="2.7777774739963391E-3"/>
                  <c:y val="2.87629071810056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7A-4568-BFD4-A8E142809C88}"/>
                </c:ext>
              </c:extLst>
            </c:dLbl>
            <c:dLbl>
              <c:idx val="1"/>
              <c:layout>
                <c:manualLayout>
                  <c:x val="1.3888887369981695E-3"/>
                  <c:y val="-2.94653251088043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7A-4568-BFD4-A8E142809C88}"/>
                </c:ext>
              </c:extLst>
            </c:dLbl>
            <c:dLbl>
              <c:idx val="2"/>
              <c:layout>
                <c:manualLayout>
                  <c:x val="-1.3889980983160435E-3"/>
                  <c:y val="-3.7485770502150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47A-4568-BFD4-A8E142809C88}"/>
                </c:ext>
              </c:extLst>
            </c:dLbl>
            <c:dLbl>
              <c:idx val="3"/>
              <c:layout>
                <c:manualLayout>
                  <c:x val="5.5555549479926782E-3"/>
                  <c:y val="-2.0730385834652496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47A-4568-BFD4-A8E142809C88}"/>
                </c:ext>
              </c:extLst>
            </c:dLbl>
            <c:dLbl>
              <c:idx val="4"/>
              <c:layout>
                <c:manualLayout>
                  <c:x val="1.3887793756802958E-3"/>
                  <c:y val="7.0443058661759003E-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47A-4568-BFD4-A8E142809C88}"/>
                </c:ext>
              </c:extLst>
            </c:dLbl>
            <c:dLbl>
              <c:idx val="5"/>
              <c:layout>
                <c:manualLayout>
                  <c:x val="1.3886700143625238E-3"/>
                  <c:y val="2.6245070998553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47A-4568-BFD4-A8E142809C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Autobusy</c:v>
                </c:pt>
                <c:pt idx="1">
                  <c:v>Tramwaje</c:v>
                </c:pt>
                <c:pt idx="2">
                  <c:v>Metro</c:v>
                </c:pt>
                <c:pt idx="3">
                  <c:v>Koleje Mazowieckie</c:v>
                </c:pt>
                <c:pt idx="4">
                  <c:v>SKM</c:v>
                </c:pt>
                <c:pt idx="5">
                  <c:v>WKD</c:v>
                </c:pt>
              </c:strCache>
            </c:strRef>
          </c:cat>
          <c:val>
            <c:numRef>
              <c:f>Arkusz1!$B$2:$B$7</c:f>
              <c:numCache>
                <c:formatCode>0.0</c:formatCode>
                <c:ptCount val="6"/>
                <c:pt idx="0">
                  <c:v>590.70000000000005</c:v>
                </c:pt>
                <c:pt idx="1">
                  <c:v>269.2</c:v>
                </c:pt>
                <c:pt idx="2">
                  <c:v>224.8</c:v>
                </c:pt>
                <c:pt idx="3">
                  <c:v>32</c:v>
                </c:pt>
                <c:pt idx="4">
                  <c:v>23.1</c:v>
                </c:pt>
                <c:pt idx="5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D47A-4568-BFD4-A8E142809C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877824"/>
        <c:axId val="162879360"/>
      </c:barChart>
      <c:catAx>
        <c:axId val="162877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pPr>
            <a:endParaRPr lang="pl-PL"/>
          </a:p>
        </c:txPr>
        <c:crossAx val="162879360"/>
        <c:crosses val="autoZero"/>
        <c:auto val="1"/>
        <c:lblAlgn val="ctr"/>
        <c:lblOffset val="100"/>
        <c:noMultiLvlLbl val="0"/>
      </c:catAx>
      <c:valAx>
        <c:axId val="16287936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62877824"/>
        <c:crosses val="autoZero"/>
        <c:crossBetween val="between"/>
        <c:maj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316466726900638"/>
          <c:y val="0.10874056321784352"/>
          <c:w val="0.63004432573342117"/>
          <c:h val="0.63744950957830082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SOURCES OF FINANCING</c:v>
                </c:pt>
              </c:strCache>
            </c:strRef>
          </c:tx>
          <c:spPr>
            <a:ln w="25400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schemeClr val="bg1">
                  <a:alpha val="70000"/>
                </a:schemeClr>
              </a:outerShdw>
            </a:effectLst>
          </c:spPr>
          <c:dPt>
            <c:idx val="0"/>
            <c:bubble3D val="0"/>
            <c:explosion val="7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explosion val="9"/>
            <c:spPr>
              <a:solidFill>
                <a:srgbClr val="FFFF00"/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schemeClr val="bg1">
                    <a:alpha val="70000"/>
                  </a:schemeClr>
                </a:outerShdw>
              </a:effectLst>
            </c:spPr>
          </c:dPt>
          <c:dLbls>
            <c:dLbl>
              <c:idx val="0"/>
              <c:layout>
                <c:manualLayout>
                  <c:x val="8.1406308053718346E-2"/>
                  <c:y val="-0.1998364269049470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8039985471137357E-2"/>
                  <c:y val="1.332226313478396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32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Arkusz1!$A$2:$A$4</c:f>
              <c:strCache>
                <c:ptCount val="3"/>
                <c:pt idx="0">
                  <c:v>BUDŻET MIEJSKI</c:v>
                </c:pt>
                <c:pt idx="1">
                  <c:v>WPŁYWY Z BILETÓW</c:v>
                </c:pt>
                <c:pt idx="2">
                  <c:v>SUBSYDIA Z GMIN SĄSIADUJĄCYCH</c:v>
                </c:pt>
              </c:strCache>
            </c:strRef>
          </c:cat>
          <c:val>
            <c:numRef>
              <c:f>Arkusz1!$B$2:$B$4</c:f>
              <c:numCache>
                <c:formatCode>0.00%</c:formatCode>
                <c:ptCount val="3"/>
                <c:pt idx="0">
                  <c:v>0.63500000000000001</c:v>
                </c:pt>
                <c:pt idx="1">
                  <c:v>0.34300000000000003</c:v>
                </c:pt>
                <c:pt idx="2" formatCode="0%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ln w="12700"/>
      </c:spPr>
    </c:plotArea>
    <c:legend>
      <c:legendPos val="r"/>
      <c:legendEntry>
        <c:idx val="0"/>
        <c:txPr>
          <a:bodyPr/>
          <a:lstStyle/>
          <a:p>
            <a:pPr algn="just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pPr>
            <a:endParaRPr lang="pl-PL"/>
          </a:p>
        </c:txPr>
      </c:legendEntry>
      <c:legendEntry>
        <c:idx val="1"/>
        <c:txPr>
          <a:bodyPr/>
          <a:lstStyle/>
          <a:p>
            <a:pPr algn="just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pPr>
            <a:endParaRPr lang="pl-PL"/>
          </a:p>
        </c:txPr>
      </c:legendEntry>
      <c:legendEntry>
        <c:idx val="2"/>
        <c:txPr>
          <a:bodyPr/>
          <a:lstStyle/>
          <a:p>
            <a:pPr algn="just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pPr>
            <a:endParaRPr lang="pl-PL"/>
          </a:p>
        </c:txPr>
      </c:legendEntry>
      <c:layout>
        <c:manualLayout>
          <c:xMode val="edge"/>
          <c:yMode val="edge"/>
          <c:x val="0"/>
          <c:y val="0.621099143745933"/>
          <c:w val="0.6083905386311923"/>
          <c:h val="0.33664245110714358"/>
        </c:manualLayout>
      </c:layout>
      <c:overlay val="0"/>
      <c:txPr>
        <a:bodyPr/>
        <a:lstStyle/>
        <a:p>
          <a:pPr algn="just"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47A-4568-BFD4-A8E142809C88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47A-4568-BFD4-A8E142809C88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47A-4568-BFD4-A8E142809C88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47A-4568-BFD4-A8E142809C88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47A-4568-BFD4-A8E142809C88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47A-4568-BFD4-A8E142809C88}"/>
              </c:ext>
            </c:extLst>
          </c:dPt>
          <c:dLbls>
            <c:dLbl>
              <c:idx val="0"/>
              <c:layout>
                <c:manualLayout>
                  <c:x val="2.7777774739963391E-3"/>
                  <c:y val="2.87629071810056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7A-4568-BFD4-A8E142809C88}"/>
                </c:ext>
              </c:extLst>
            </c:dLbl>
            <c:dLbl>
              <c:idx val="1"/>
              <c:layout>
                <c:manualLayout>
                  <c:x val="1.3888887369981695E-3"/>
                  <c:y val="-2.94653251088043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7A-4568-BFD4-A8E142809C88}"/>
                </c:ext>
              </c:extLst>
            </c:dLbl>
            <c:dLbl>
              <c:idx val="2"/>
              <c:layout>
                <c:manualLayout>
                  <c:x val="-1.3889980983160435E-3"/>
                  <c:y val="-3.7485770502150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47A-4568-BFD4-A8E142809C88}"/>
                </c:ext>
              </c:extLst>
            </c:dLbl>
            <c:dLbl>
              <c:idx val="3"/>
              <c:layout>
                <c:manualLayout>
                  <c:x val="5.5555549479926782E-3"/>
                  <c:y val="-2.0730385834652496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47A-4568-BFD4-A8E142809C88}"/>
                </c:ext>
              </c:extLst>
            </c:dLbl>
            <c:dLbl>
              <c:idx val="4"/>
              <c:layout>
                <c:manualLayout>
                  <c:x val="1.3887793756802958E-3"/>
                  <c:y val="7.0443058661759003E-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47A-4568-BFD4-A8E142809C88}"/>
                </c:ext>
              </c:extLst>
            </c:dLbl>
            <c:dLbl>
              <c:idx val="5"/>
              <c:layout>
                <c:manualLayout>
                  <c:x val="1.3886700143625238E-3"/>
                  <c:y val="2.6245070998553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47A-4568-BFD4-A8E142809C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Autobusy</c:v>
                </c:pt>
                <c:pt idx="1">
                  <c:v>Tramwaje</c:v>
                </c:pt>
                <c:pt idx="2">
                  <c:v>Metro</c:v>
                </c:pt>
                <c:pt idx="3">
                  <c:v>SKM</c:v>
                </c:pt>
                <c:pt idx="4">
                  <c:v>Inni operatorzy kolejowi</c:v>
                </c:pt>
                <c:pt idx="5">
                  <c:v>Linie lokalne "L"</c:v>
                </c:pt>
              </c:strCache>
            </c:strRef>
          </c:cat>
          <c:val>
            <c:numRef>
              <c:f>Arkusz1!$B$2:$B$7</c:f>
              <c:numCache>
                <c:formatCode>0%</c:formatCode>
                <c:ptCount val="6"/>
                <c:pt idx="0">
                  <c:v>0.52</c:v>
                </c:pt>
                <c:pt idx="1">
                  <c:v>0.22</c:v>
                </c:pt>
                <c:pt idx="2">
                  <c:v>0.15</c:v>
                </c:pt>
                <c:pt idx="3">
                  <c:v>0.06</c:v>
                </c:pt>
                <c:pt idx="4">
                  <c:v>0.03</c:v>
                </c:pt>
                <c:pt idx="5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D47A-4568-BFD4-A8E142809C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503744"/>
        <c:axId val="167505280"/>
      </c:barChart>
      <c:catAx>
        <c:axId val="167503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pPr>
            <a:endParaRPr lang="pl-PL"/>
          </a:p>
        </c:txPr>
        <c:crossAx val="167505280"/>
        <c:crosses val="autoZero"/>
        <c:auto val="1"/>
        <c:lblAlgn val="ctr"/>
        <c:lblOffset val="100"/>
        <c:noMultiLvlLbl val="0"/>
      </c:catAx>
      <c:valAx>
        <c:axId val="16750528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67503744"/>
        <c:crosses val="autoZero"/>
        <c:crossBetween val="between"/>
        <c:maj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70"/>
      <c:rAngAx val="0"/>
      <c:perspective val="50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8045166229221349E-2"/>
          <c:y val="1.9422771590779642E-2"/>
          <c:w val="0.87511811023622044"/>
          <c:h val="0.8796948018433957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SKM</c:v>
                </c:pt>
              </c:strCache>
            </c:strRef>
          </c:tx>
          <c:spPr>
            <a:gradFill flip="none" rotWithShape="1">
              <a:gsLst>
                <a:gs pos="0">
                  <a:schemeClr val="tx2">
                    <a:lumMod val="65000"/>
                    <a:lumOff val="35000"/>
                  </a:schemeClr>
                </a:gs>
                <a:gs pos="78000">
                  <a:schemeClr val="bg1">
                    <a:lumMod val="65000"/>
                  </a:schemeClr>
                </a:gs>
                <a:gs pos="95000">
                  <a:schemeClr val="bg1"/>
                </a:gs>
              </a:gsLst>
              <a:lin ang="2700000" scaled="0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1.1109142607174103E-2"/>
                  <c:y val="0.180836447145816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C6-4F2E-A8D3-26AA4A2D9932}"/>
                </c:ext>
              </c:extLst>
            </c:dLbl>
            <c:dLbl>
              <c:idx val="1"/>
              <c:layout>
                <c:manualLayout>
                  <c:x val="-2.777701224846894E-2"/>
                  <c:y val="9.1533605970644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C6-4F2E-A8D3-26AA4A2D9932}"/>
                </c:ext>
              </c:extLst>
            </c:dLbl>
            <c:dLbl>
              <c:idx val="2"/>
              <c:layout>
                <c:manualLayout>
                  <c:x val="-3.3332349081364829E-2"/>
                  <c:y val="-1.7860181498820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C6-4F2E-A8D3-26AA4A2D9932}"/>
                </c:ext>
              </c:extLst>
            </c:dLbl>
            <c:dLbl>
              <c:idx val="3"/>
              <c:layout>
                <c:manualLayout>
                  <c:x val="-8.3325678040244971E-3"/>
                  <c:y val="-1.7860181498820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C6-4F2E-A8D3-26AA4A2D9932}"/>
                </c:ext>
              </c:extLst>
            </c:dLbl>
            <c:dLbl>
              <c:idx val="4"/>
              <c:layout>
                <c:manualLayout>
                  <c:x val="-6.9444444444444701E-3"/>
                  <c:y val="-1.5627658811468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C6-4F2E-A8D3-26AA4A2D99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1992</c:v>
                </c:pt>
                <c:pt idx="1">
                  <c:v>2006</c:v>
                </c:pt>
                <c:pt idx="2">
                  <c:v>2018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1">
                  <c:v>1</c:v>
                </c:pt>
                <c:pt idx="2">
                  <c:v>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9C6-4F2E-A8D3-26AA4A2D9932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METRO</c:v>
                </c:pt>
              </c:strCache>
            </c:strRef>
          </c:tx>
          <c:spPr>
            <a:gradFill flip="none" rotWithShape="1">
              <a:gsLst>
                <a:gs pos="0">
                  <a:srgbClr val="03D4A8"/>
                </a:gs>
                <a:gs pos="52000">
                  <a:srgbClr val="21D6E0"/>
                </a:gs>
                <a:gs pos="83000">
                  <a:srgbClr val="0087E6"/>
                </a:gs>
                <a:gs pos="100000">
                  <a:srgbClr val="005CBF"/>
                </a:gs>
              </a:gsLst>
              <a:lin ang="27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9.7216754155730542E-3"/>
                  <c:y val="-2.4557749560878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C6-4F2E-A8D3-26AA4A2D9932}"/>
                </c:ext>
              </c:extLst>
            </c:dLbl>
            <c:dLbl>
              <c:idx val="1"/>
              <c:layout>
                <c:manualLayout>
                  <c:x val="-1.2498906386701713E-2"/>
                  <c:y val="-1.7860181498820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C6-4F2E-A8D3-26AA4A2D9932}"/>
                </c:ext>
              </c:extLst>
            </c:dLbl>
            <c:dLbl>
              <c:idx val="2"/>
              <c:layout>
                <c:manualLayout>
                  <c:x val="-4.583267716535433E-2"/>
                  <c:y val="-2.23252268735260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C6-4F2E-A8D3-26AA4A2D9932}"/>
                </c:ext>
              </c:extLst>
            </c:dLbl>
            <c:dLbl>
              <c:idx val="3"/>
              <c:layout>
                <c:manualLayout>
                  <c:x val="-9.7216754155730542E-3"/>
                  <c:y val="-8.93009074941040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C6-4F2E-A8D3-26AA4A2D9932}"/>
                </c:ext>
              </c:extLst>
            </c:dLbl>
            <c:dLbl>
              <c:idx val="4"/>
              <c:layout>
                <c:manualLayout>
                  <c:x val="-2.7777777777777779E-3"/>
                  <c:y val="-1.5627658811468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C6-4F2E-A8D3-26AA4A2D99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1992</c:v>
                </c:pt>
                <c:pt idx="1">
                  <c:v>2006</c:v>
                </c:pt>
                <c:pt idx="2">
                  <c:v>2018</c:v>
                </c:pt>
              </c:numCache>
            </c:numRef>
          </c:cat>
          <c:val>
            <c:numRef>
              <c:f>Arkusz1!$C$2:$C$4</c:f>
              <c:numCache>
                <c:formatCode>General</c:formatCode>
                <c:ptCount val="3"/>
                <c:pt idx="1">
                  <c:v>6</c:v>
                </c:pt>
                <c:pt idx="2">
                  <c:v>10.6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9C6-4F2E-A8D3-26AA4A2D9932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AUTOBUSY</c:v>
                </c:pt>
              </c:strCache>
            </c:strRef>
          </c:tx>
          <c:spPr>
            <a:gradFill flip="none" rotWithShape="1">
              <a:gsLst>
                <a:gs pos="0">
                  <a:srgbClr val="FFF200"/>
                </a:gs>
                <a:gs pos="37000">
                  <a:srgbClr val="FF7A00"/>
                </a:gs>
                <a:gs pos="87000">
                  <a:srgbClr val="FF0300"/>
                </a:gs>
                <a:gs pos="100000">
                  <a:srgbClr val="4D0808"/>
                </a:gs>
              </a:gsLst>
              <a:lin ang="54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6.249573490813648E-2"/>
                  <c:y val="7.144037441690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C6-4F2E-A8D3-26AA4A2D9932}"/>
                </c:ext>
              </c:extLst>
            </c:dLbl>
            <c:dLbl>
              <c:idx val="1"/>
              <c:layout>
                <c:manualLayout>
                  <c:x val="-2.2221019247594051E-2"/>
                  <c:y val="-1.3395136124115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C6-4F2E-A8D3-26AA4A2D9932}"/>
                </c:ext>
              </c:extLst>
            </c:dLbl>
            <c:dLbl>
              <c:idx val="2"/>
              <c:layout>
                <c:manualLayout>
                  <c:x val="-1.2498906386701663E-2"/>
                  <c:y val="-1.5627658811468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C6-4F2E-A8D3-26AA4A2D9932}"/>
                </c:ext>
              </c:extLst>
            </c:dLbl>
            <c:dLbl>
              <c:idx val="3"/>
              <c:layout>
                <c:manualLayout>
                  <c:x val="-1.2499562554680665E-2"/>
                  <c:y val="-1.5627658811468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C6-4F2E-A8D3-26AA4A2D9932}"/>
                </c:ext>
              </c:extLst>
            </c:dLbl>
            <c:dLbl>
              <c:idx val="4"/>
              <c:layout>
                <c:manualLayout>
                  <c:x val="-4.1666666666666666E-3"/>
                  <c:y val="-2.9022794935583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C6-4F2E-A8D3-26AA4A2D99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1992</c:v>
                </c:pt>
                <c:pt idx="1">
                  <c:v>2006</c:v>
                </c:pt>
                <c:pt idx="2">
                  <c:v>2018</c:v>
                </c:pt>
              </c:numCache>
            </c:numRef>
          </c:cat>
          <c:val>
            <c:numRef>
              <c:f>Arkusz1!$D$2:$D$4</c:f>
              <c:numCache>
                <c:formatCode>General</c:formatCode>
                <c:ptCount val="3"/>
                <c:pt idx="0">
                  <c:v>6.8</c:v>
                </c:pt>
                <c:pt idx="1">
                  <c:v>10.8</c:v>
                </c:pt>
                <c:pt idx="2">
                  <c:v>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09C6-4F2E-A8D3-26AA4A2D9932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TRAMWAJE</c:v>
                </c:pt>
              </c:strCache>
            </c:strRef>
          </c:tx>
          <c:spPr>
            <a:gradFill flip="none" rotWithShape="1">
              <a:gsLst>
                <a:gs pos="10000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1.9442913385826772E-2"/>
                  <c:y val="-6.6975680620578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C6-4F2E-A8D3-26AA4A2D9932}"/>
                </c:ext>
              </c:extLst>
            </c:dLbl>
            <c:dLbl>
              <c:idx val="1"/>
              <c:layout>
                <c:manualLayout>
                  <c:x val="-2.2220363079615047E-2"/>
                  <c:y val="-2.23287426572856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C6-4F2E-A8D3-26AA4A2D9932}"/>
                </c:ext>
              </c:extLst>
            </c:dLbl>
            <c:dLbl>
              <c:idx val="2"/>
              <c:layout>
                <c:manualLayout>
                  <c:x val="-1.388746719160105E-2"/>
                  <c:y val="-4.46504537470520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C6-4F2E-A8D3-26AA4A2D9932}"/>
                </c:ext>
              </c:extLst>
            </c:dLbl>
            <c:dLbl>
              <c:idx val="3"/>
              <c:layout>
                <c:manualLayout>
                  <c:x val="-8.3319116360454949E-3"/>
                  <c:y val="-8.93044232778636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C6-4F2E-A8D3-26AA4A2D9932}"/>
                </c:ext>
              </c:extLst>
            </c:dLbl>
            <c:dLbl>
              <c:idx val="4"/>
              <c:layout>
                <c:manualLayout>
                  <c:x val="-6.9443350831146109E-3"/>
                  <c:y val="-1.3395136124115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C6-4F2E-A8D3-26AA4A2D99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1992</c:v>
                </c:pt>
                <c:pt idx="1">
                  <c:v>2006</c:v>
                </c:pt>
                <c:pt idx="2">
                  <c:v>2018</c:v>
                </c:pt>
              </c:numCache>
            </c:numRef>
          </c:cat>
          <c:val>
            <c:numRef>
              <c:f>Arkusz1!$E$2:$E$4</c:f>
              <c:numCache>
                <c:formatCode>General</c:formatCode>
                <c:ptCount val="3"/>
                <c:pt idx="0">
                  <c:v>18.100000000000001</c:v>
                </c:pt>
                <c:pt idx="1">
                  <c:v>23.3</c:v>
                </c:pt>
                <c:pt idx="2">
                  <c:v>16.399999999999999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09C6-4F2E-A8D3-26AA4A2D99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4"/>
        <c:gapDepth val="500"/>
        <c:shape val="box"/>
        <c:axId val="167864576"/>
        <c:axId val="167903232"/>
        <c:axId val="166996160"/>
      </c:bar3DChart>
      <c:catAx>
        <c:axId val="167864576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pPr>
            <a:endParaRPr lang="pl-PL"/>
          </a:p>
        </c:txPr>
        <c:crossAx val="167903232"/>
        <c:crosses val="autoZero"/>
        <c:auto val="1"/>
        <c:lblAlgn val="ctr"/>
        <c:lblOffset val="100"/>
        <c:noMultiLvlLbl val="0"/>
      </c:catAx>
      <c:valAx>
        <c:axId val="167903232"/>
        <c:scaling>
          <c:orientation val="minMax"/>
        </c:scaling>
        <c:delete val="0"/>
        <c:axPos val="r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pPr>
            <a:endParaRPr lang="pl-PL"/>
          </a:p>
        </c:txPr>
        <c:crossAx val="167864576"/>
        <c:crosses val="autoZero"/>
        <c:crossBetween val="between"/>
      </c:valAx>
      <c:serAx>
        <c:axId val="1669961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pPr>
            <a:endParaRPr lang="pl-PL"/>
          </a:p>
        </c:txPr>
        <c:crossAx val="167903232"/>
        <c:crosses val="autoZero"/>
      </c:serAx>
      <c:spPr>
        <a:ln w="25400"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72790901137358E-2"/>
          <c:y val="5.9893592867744302E-2"/>
          <c:w val="0.66446894138232726"/>
          <c:h val="0.87379564360011019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OCENA ZADOWOLENIA</c:v>
                </c:pt>
              </c:strCache>
            </c:strRef>
          </c:tx>
          <c:spPr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FFFF66"/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002060"/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8.6698818897637794E-2"/>
                  <c:y val="-0.31626461380085819"/>
                </c:manualLayout>
              </c:layout>
              <c:spPr/>
              <c:txPr>
                <a:bodyPr/>
                <a:lstStyle/>
                <a:p>
                  <a:pPr>
                    <a:defRPr sz="3200" b="1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8.1984798775153106E-2"/>
                  <c:y val="0.211492428412334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7.5252296587926509E-2"/>
                  <c:y val="-8.6141673611583557E-3"/>
                </c:manualLayout>
              </c:layout>
              <c:spPr/>
              <c:txPr>
                <a:bodyPr/>
                <a:lstStyle/>
                <a:p>
                  <a:pPr>
                    <a:defRPr sz="3200" b="1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defRPr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2.4833442694663168E-2"/>
                  <c:y val="-2.745942697529271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5.1849846894138234E-2"/>
                  <c:y val="-2.745942697529271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32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Arkusz1!$A$2:$A$5</c:f>
              <c:strCache>
                <c:ptCount val="4"/>
                <c:pt idx="0">
                  <c:v>BARDZO DOBRZE</c:v>
                </c:pt>
                <c:pt idx="1">
                  <c:v>DOBRZE</c:v>
                </c:pt>
                <c:pt idx="2">
                  <c:v>RACZEJ ŹLE</c:v>
                </c:pt>
                <c:pt idx="3">
                  <c:v>ŹLE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52</c:v>
                </c:pt>
                <c:pt idx="1">
                  <c:v>34</c:v>
                </c:pt>
                <c:pt idx="2">
                  <c:v>12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042475940507441"/>
          <c:y val="0.58124997052480665"/>
          <c:w val="0.31818635170603676"/>
          <c:h val="0.37940889941986083"/>
        </c:manualLayout>
      </c:layout>
      <c:overlay val="0"/>
      <c:spPr>
        <a:ln w="3175"/>
      </c:spPr>
      <c:txPr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697B1C-35B4-4E17-AFFA-2C23A0FAA17D}" type="doc">
      <dgm:prSet loTypeId="urn:microsoft.com/office/officeart/2005/8/layout/hierarchy1" loCatId="hierarchy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A29BA2B-1320-45E3-9A99-B85668A9102C}">
      <dgm:prSet phldrT="[Tekst]" custT="1"/>
      <dgm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softEdge rad="31750"/>
        </a:effectLst>
      </dgm:spPr>
      <dgm:t>
        <a:bodyPr/>
        <a:lstStyle/>
        <a:p>
          <a:r>
            <a:rPr lang="pl-PL" altLang="pl-PL" sz="1800" b="1" i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Powierzenie bezpośrednie</a:t>
          </a:r>
          <a:endParaRPr lang="pl-PL" sz="1800" i="1" u="none" dirty="0">
            <a:latin typeface="+mj-lt"/>
          </a:endParaRPr>
        </a:p>
      </dgm:t>
    </dgm:pt>
    <dgm:pt modelId="{38553DE4-AD84-49CA-ABFF-236801CDC6DB}" type="parTrans" cxnId="{F40C4F32-A581-414F-B2D6-25479C8DA7B7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C15B066E-D162-4ABB-9E54-FB28A53E76F8}" type="sibTrans" cxnId="{F40C4F32-A581-414F-B2D6-25479C8DA7B7}">
      <dgm:prSet/>
      <dgm:spPr/>
      <dgm:t>
        <a:bodyPr/>
        <a:lstStyle/>
        <a:p>
          <a:endParaRPr lang="pl-PL"/>
        </a:p>
      </dgm:t>
    </dgm:pt>
    <dgm:pt modelId="{B04CFEF8-1C18-4F69-8DD4-72FD7A3F66E1}">
      <dgm:prSet phldrT="[Tekst]"/>
      <dgm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softEdge rad="31750"/>
        </a:effectLst>
      </dgm:spPr>
      <dgm:t>
        <a:bodyPr/>
        <a:lstStyle/>
        <a:p>
          <a:endParaRPr lang="pl-PL" dirty="0" smtClean="0"/>
        </a:p>
        <a:p>
          <a:endParaRPr lang="pl-PL" dirty="0"/>
        </a:p>
      </dgm:t>
    </dgm:pt>
    <dgm:pt modelId="{20CA8102-132B-462A-8CD8-2DB75C9B021F}" type="parTrans" cxnId="{7BEC96A4-3761-4EB4-9E19-5CD8B1A743B8}">
      <dgm:prSet/>
      <dgm:spPr>
        <a:ln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D2B30986-326F-4C12-8B41-DDFB55049F07}" type="sibTrans" cxnId="{7BEC96A4-3761-4EB4-9E19-5CD8B1A743B8}">
      <dgm:prSet/>
      <dgm:spPr/>
      <dgm:t>
        <a:bodyPr/>
        <a:lstStyle/>
        <a:p>
          <a:endParaRPr lang="pl-PL"/>
        </a:p>
      </dgm:t>
    </dgm:pt>
    <dgm:pt modelId="{83EE899D-6C15-4FAB-A783-DFF07F8DBB2E}">
      <dgm:prSet phldrT="[Tekst]" custT="1"/>
      <dgm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softEdge rad="31750"/>
        </a:effectLst>
      </dgm:spPr>
      <dgm:t>
        <a:bodyPr/>
        <a:lstStyle/>
        <a:p>
          <a:r>
            <a:rPr lang="pl-PL" altLang="pl-PL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Umowy o honorowanie biletów</a:t>
          </a:r>
          <a:endParaRPr lang="pl-PL" sz="1800" i="1" dirty="0">
            <a:latin typeface="+mj-lt"/>
          </a:endParaRPr>
        </a:p>
      </dgm:t>
    </dgm:pt>
    <dgm:pt modelId="{B63F05A1-055F-40DE-ADB4-5540AAC5D212}" type="sibTrans" cxnId="{306E4987-C4D9-49F4-A001-92483D028094}">
      <dgm:prSet/>
      <dgm:spPr/>
      <dgm:t>
        <a:bodyPr/>
        <a:lstStyle/>
        <a:p>
          <a:endParaRPr lang="pl-PL"/>
        </a:p>
      </dgm:t>
    </dgm:pt>
    <dgm:pt modelId="{478096D5-88BA-46F9-BDA2-679A0E8B0D3B}" type="parTrans" cxnId="{306E4987-C4D9-49F4-A001-92483D028094}">
      <dgm:prSet/>
      <dgm:spPr>
        <a:ln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5414CBFF-399C-4D4A-B456-410988136F11}">
      <dgm:prSet phldrT="[Tekst]" custT="1"/>
      <dgm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softEdge rad="31750"/>
        </a:effectLst>
      </dgm:spPr>
      <dgm:t>
        <a:bodyPr/>
        <a:lstStyle/>
        <a:p>
          <a:r>
            <a:rPr lang="pl-PL" altLang="pl-PL" sz="13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Komunikacja </a:t>
          </a:r>
          <a:r>
            <a:rPr lang="pl-PL" altLang="pl-PL" sz="1300" b="1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lokalna – </a:t>
          </a:r>
          <a:r>
            <a:rPr lang="pl-PL" altLang="pl-PL" sz="13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przetargi organizowane przez ZTM</a:t>
          </a:r>
          <a:endParaRPr lang="pl-PL" sz="1300" dirty="0"/>
        </a:p>
      </dgm:t>
    </dgm:pt>
    <dgm:pt modelId="{E715367C-A784-45D4-B96D-47F8FA62E015}" type="parTrans" cxnId="{BA634BBE-4ADB-413F-BF25-5F8D25679B40}">
      <dgm:prSet/>
      <dgm:spPr>
        <a:ln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A9AA3B29-B491-4BE5-9104-75ADD3AEE78F}" type="sibTrans" cxnId="{BA634BBE-4ADB-413F-BF25-5F8D25679B40}">
      <dgm:prSet/>
      <dgm:spPr/>
      <dgm:t>
        <a:bodyPr/>
        <a:lstStyle/>
        <a:p>
          <a:endParaRPr lang="pl-PL"/>
        </a:p>
      </dgm:t>
    </dgm:pt>
    <dgm:pt modelId="{DDA75377-28BF-451A-A570-D8907ED28A3B}">
      <dgm:prSet phldrT="[Tekst]" custT="1"/>
      <dgm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softEdge rad="31750"/>
        </a:effectLst>
      </dgm:spPr>
      <dgm:t>
        <a:bodyPr/>
        <a:lstStyle/>
        <a:p>
          <a:r>
            <a:rPr lang="pl-PL" altLang="pl-PL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Przetargi</a:t>
          </a:r>
        </a:p>
      </dgm:t>
    </dgm:pt>
    <dgm:pt modelId="{A14670F4-F9A3-4FDD-B5E9-F6528E6F72D6}" type="parTrans" cxnId="{256E580F-A7AB-430C-A966-8FCE951B8C8C}">
      <dgm:prSet/>
      <dgm:spPr>
        <a:ln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8EFE9B19-1685-4EF0-A30D-7661DC845A24}" type="sibTrans" cxnId="{256E580F-A7AB-430C-A966-8FCE951B8C8C}">
      <dgm:prSet/>
      <dgm:spPr/>
      <dgm:t>
        <a:bodyPr/>
        <a:lstStyle/>
        <a:p>
          <a:endParaRPr lang="pl-PL"/>
        </a:p>
      </dgm:t>
    </dgm:pt>
    <dgm:pt modelId="{CDF2150A-CAB5-4294-97E2-D85360141A45}">
      <dgm:prSet phldrT="[Tekst]"/>
      <dgm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softEdge rad="31750"/>
        </a:effectLst>
      </dgm:spPr>
      <dgm:t>
        <a:bodyPr/>
        <a:lstStyle/>
        <a:p>
          <a:endParaRPr lang="pl-PL" dirty="0"/>
        </a:p>
      </dgm:t>
    </dgm:pt>
    <dgm:pt modelId="{E89A7CCE-6185-4180-9923-9E65D37EE6D2}" type="parTrans" cxnId="{5AC2641C-F688-41E4-8CE2-051879764B52}">
      <dgm:prSet/>
      <dgm:spPr>
        <a:ln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BEE3E1E2-190F-428B-8CFF-85EFE1089024}" type="sibTrans" cxnId="{5AC2641C-F688-41E4-8CE2-051879764B52}">
      <dgm:prSet/>
      <dgm:spPr/>
      <dgm:t>
        <a:bodyPr/>
        <a:lstStyle/>
        <a:p>
          <a:endParaRPr lang="pl-PL"/>
        </a:p>
      </dgm:t>
    </dgm:pt>
    <dgm:pt modelId="{EB650E2E-88FC-46D0-A152-35FC3B5F9985}">
      <dgm:prSet phldrT="[Tekst]"/>
      <dgm:spPr>
        <a:noFill/>
        <a:ln>
          <a:noFill/>
        </a:ln>
      </dgm:spPr>
      <dgm:t>
        <a:bodyPr/>
        <a:lstStyle/>
        <a:p>
          <a:endParaRPr lang="pl-PL" dirty="0"/>
        </a:p>
      </dgm:t>
    </dgm:pt>
    <dgm:pt modelId="{96930A8D-B64F-4279-8AB4-8294D6C1A91D}" type="sibTrans" cxnId="{9A4A8482-FC33-4551-B18F-BF2D0511D1F4}">
      <dgm:prSet/>
      <dgm:spPr/>
      <dgm:t>
        <a:bodyPr/>
        <a:lstStyle/>
        <a:p>
          <a:endParaRPr lang="pl-PL"/>
        </a:p>
      </dgm:t>
    </dgm:pt>
    <dgm:pt modelId="{5704F72F-F5AC-4D93-BD94-EE8D57A6E7D6}" type="parTrans" cxnId="{9A4A8482-FC33-4551-B18F-BF2D0511D1F4}">
      <dgm:prSet/>
      <dgm:spPr/>
      <dgm:t>
        <a:bodyPr/>
        <a:lstStyle/>
        <a:p>
          <a:endParaRPr lang="pl-PL"/>
        </a:p>
      </dgm:t>
    </dgm:pt>
    <dgm:pt modelId="{F8DBF584-9A3A-428A-97FE-ABFEBA31E3FF}">
      <dgm:prSet phldrT="[Tekst]"/>
      <dgm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softEdge rad="31750"/>
        </a:effectLst>
      </dgm:spPr>
      <dgm:t>
        <a:bodyPr/>
        <a:lstStyle/>
        <a:p>
          <a:endParaRPr lang="pl-PL" dirty="0"/>
        </a:p>
      </dgm:t>
    </dgm:pt>
    <dgm:pt modelId="{511BC06D-8B8F-437F-AB4A-B9D07A206D2E}" type="parTrans" cxnId="{F5D790F3-7D37-421A-BCB2-B8F0AAE2528F}">
      <dgm:prSet/>
      <dgm:spPr>
        <a:ln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29C337D0-881B-4D71-9E5D-E023EE0F8C5F}" type="sibTrans" cxnId="{F5D790F3-7D37-421A-BCB2-B8F0AAE2528F}">
      <dgm:prSet/>
      <dgm:spPr/>
      <dgm:t>
        <a:bodyPr/>
        <a:lstStyle/>
        <a:p>
          <a:endParaRPr lang="pl-PL"/>
        </a:p>
      </dgm:t>
    </dgm:pt>
    <dgm:pt modelId="{1DABFE5F-7B35-49CA-AE87-2BD594DBA8D4}" type="pres">
      <dgm:prSet presAssocID="{83697B1C-35B4-4E17-AFFA-2C23A0FAA1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B72D742D-98A5-46EC-9442-EA381C364CA4}" type="pres">
      <dgm:prSet presAssocID="{EB650E2E-88FC-46D0-A152-35FC3B5F9985}" presName="hierRoot1" presStyleCnt="0"/>
      <dgm:spPr/>
    </dgm:pt>
    <dgm:pt modelId="{7B54F7FC-334E-425D-88AA-29AE75208908}" type="pres">
      <dgm:prSet presAssocID="{EB650E2E-88FC-46D0-A152-35FC3B5F9985}" presName="composite" presStyleCnt="0"/>
      <dgm:spPr/>
    </dgm:pt>
    <dgm:pt modelId="{31763AEF-2CEB-4BB8-86FD-0AF6883E5C06}" type="pres">
      <dgm:prSet presAssocID="{EB650E2E-88FC-46D0-A152-35FC3B5F9985}" presName="background" presStyleLbl="node0" presStyleIdx="0" presStyleCnt="1"/>
      <dgm:spPr>
        <a:noFill/>
      </dgm:spPr>
    </dgm:pt>
    <dgm:pt modelId="{289C5985-AB47-4C4C-871E-7E2B8CE3E0A3}" type="pres">
      <dgm:prSet presAssocID="{EB650E2E-88FC-46D0-A152-35FC3B5F9985}" presName="text" presStyleLbl="fgAcc0" presStyleIdx="0" presStyleCnt="1" custLinFactNeighborX="-4094" custLinFactNeighborY="3288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646FB54-0506-4B39-8DDA-5F5E4B229233}" type="pres">
      <dgm:prSet presAssocID="{EB650E2E-88FC-46D0-A152-35FC3B5F9985}" presName="hierChild2" presStyleCnt="0"/>
      <dgm:spPr/>
    </dgm:pt>
    <dgm:pt modelId="{03AEF971-45A2-48C8-B3DD-705CCA6536E4}" type="pres">
      <dgm:prSet presAssocID="{38553DE4-AD84-49CA-ABFF-236801CDC6DB}" presName="Name10" presStyleLbl="parChTrans1D2" presStyleIdx="0" presStyleCnt="3"/>
      <dgm:spPr/>
      <dgm:t>
        <a:bodyPr/>
        <a:lstStyle/>
        <a:p>
          <a:endParaRPr lang="pl-PL"/>
        </a:p>
      </dgm:t>
    </dgm:pt>
    <dgm:pt modelId="{6E62EDE0-36DF-44F4-A03E-B76F63B4F7B5}" type="pres">
      <dgm:prSet presAssocID="{0A29BA2B-1320-45E3-9A99-B85668A9102C}" presName="hierRoot2" presStyleCnt="0"/>
      <dgm:spPr/>
    </dgm:pt>
    <dgm:pt modelId="{2FC46988-B83F-41EA-8535-66539F8648AE}" type="pres">
      <dgm:prSet presAssocID="{0A29BA2B-1320-45E3-9A99-B85668A9102C}" presName="composite2" presStyleCnt="0"/>
      <dgm:spPr/>
    </dgm:pt>
    <dgm:pt modelId="{6E0CBC90-421A-4BF9-8B54-B7D6024F3724}" type="pres">
      <dgm:prSet presAssocID="{0A29BA2B-1320-45E3-9A99-B85668A9102C}" presName="background2" presStyleLbl="node2" presStyleIdx="0" presStyleCnt="3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pl-PL"/>
        </a:p>
      </dgm:t>
    </dgm:pt>
    <dgm:pt modelId="{D640F1A7-F291-4FE7-919E-148772D2C94D}" type="pres">
      <dgm:prSet presAssocID="{0A29BA2B-1320-45E3-9A99-B85668A9102C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C1581C3-4052-4F9C-A032-19941EEF9BDA}" type="pres">
      <dgm:prSet presAssocID="{0A29BA2B-1320-45E3-9A99-B85668A9102C}" presName="hierChild3" presStyleCnt="0"/>
      <dgm:spPr/>
    </dgm:pt>
    <dgm:pt modelId="{EE820E6B-1FAC-4B46-B619-CFDFCC324882}" type="pres">
      <dgm:prSet presAssocID="{E89A7CCE-6185-4180-9923-9E65D37EE6D2}" presName="Name17" presStyleLbl="parChTrans1D3" presStyleIdx="0" presStyleCnt="4"/>
      <dgm:spPr/>
      <dgm:t>
        <a:bodyPr/>
        <a:lstStyle/>
        <a:p>
          <a:endParaRPr lang="pl-PL"/>
        </a:p>
      </dgm:t>
    </dgm:pt>
    <dgm:pt modelId="{B180BDC6-7C0C-4981-805A-E4311C381CD7}" type="pres">
      <dgm:prSet presAssocID="{CDF2150A-CAB5-4294-97E2-D85360141A45}" presName="hierRoot3" presStyleCnt="0"/>
      <dgm:spPr/>
    </dgm:pt>
    <dgm:pt modelId="{0C56D9F4-FE3C-47FD-B365-0FF7EBF1D600}" type="pres">
      <dgm:prSet presAssocID="{CDF2150A-CAB5-4294-97E2-D85360141A45}" presName="composite3" presStyleCnt="0"/>
      <dgm:spPr/>
    </dgm:pt>
    <dgm:pt modelId="{4CBE53E1-ECA2-4391-94C5-FC331FBFC44D}" type="pres">
      <dgm:prSet presAssocID="{CDF2150A-CAB5-4294-97E2-D85360141A45}" presName="background3" presStyleLbl="node3" presStyleIdx="0" presStyleCnt="4"/>
      <dgm:spPr>
        <a:solidFill>
          <a:schemeClr val="bg1">
            <a:lumMod val="85000"/>
          </a:schemeClr>
        </a:solidFill>
      </dgm:spPr>
      <dgm:t>
        <a:bodyPr/>
        <a:lstStyle/>
        <a:p>
          <a:endParaRPr lang="pl-PL"/>
        </a:p>
      </dgm:t>
    </dgm:pt>
    <dgm:pt modelId="{FA91FA5B-F7E8-4405-ABA5-66D3FED3FFFC}" type="pres">
      <dgm:prSet presAssocID="{CDF2150A-CAB5-4294-97E2-D85360141A45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D09075F-6206-4F8A-A6F8-2B46B03F3F3F}" type="pres">
      <dgm:prSet presAssocID="{CDF2150A-CAB5-4294-97E2-D85360141A45}" presName="hierChild4" presStyleCnt="0"/>
      <dgm:spPr/>
    </dgm:pt>
    <dgm:pt modelId="{ED24EBC7-675B-4099-AA95-D15C077E883B}" type="pres">
      <dgm:prSet presAssocID="{A14670F4-F9A3-4FDD-B5E9-F6528E6F72D6}" presName="Name10" presStyleLbl="parChTrans1D2" presStyleIdx="1" presStyleCnt="3"/>
      <dgm:spPr/>
      <dgm:t>
        <a:bodyPr/>
        <a:lstStyle/>
        <a:p>
          <a:endParaRPr lang="pl-PL"/>
        </a:p>
      </dgm:t>
    </dgm:pt>
    <dgm:pt modelId="{EE87B124-045A-4DD0-A983-828D5B2BA5C0}" type="pres">
      <dgm:prSet presAssocID="{DDA75377-28BF-451A-A570-D8907ED28A3B}" presName="hierRoot2" presStyleCnt="0"/>
      <dgm:spPr/>
    </dgm:pt>
    <dgm:pt modelId="{3C8C96F2-76EB-46AF-93C6-3BDC51CB506D}" type="pres">
      <dgm:prSet presAssocID="{DDA75377-28BF-451A-A570-D8907ED28A3B}" presName="composite2" presStyleCnt="0"/>
      <dgm:spPr/>
    </dgm:pt>
    <dgm:pt modelId="{2E5AF53B-52AB-4B69-8DC5-4EB1BAC19387}" type="pres">
      <dgm:prSet presAssocID="{DDA75377-28BF-451A-A570-D8907ED28A3B}" presName="background2" presStyleLbl="node2" presStyleIdx="1" presStyleCnt="3"/>
      <dgm:spPr>
        <a:solidFill>
          <a:schemeClr val="bg1">
            <a:lumMod val="85000"/>
          </a:schemeClr>
        </a:solidFill>
      </dgm:spPr>
      <dgm:t>
        <a:bodyPr/>
        <a:lstStyle/>
        <a:p>
          <a:endParaRPr lang="pl-PL"/>
        </a:p>
      </dgm:t>
    </dgm:pt>
    <dgm:pt modelId="{56847952-1EAB-4311-B3EF-0392DE6DFCE8}" type="pres">
      <dgm:prSet presAssocID="{DDA75377-28BF-451A-A570-D8907ED28A3B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900B741-C1D7-448E-8757-88F32F49C6C2}" type="pres">
      <dgm:prSet presAssocID="{DDA75377-28BF-451A-A570-D8907ED28A3B}" presName="hierChild3" presStyleCnt="0"/>
      <dgm:spPr/>
    </dgm:pt>
    <dgm:pt modelId="{0A38C845-7ABF-4B0B-ACC7-2664B4CE9E02}" type="pres">
      <dgm:prSet presAssocID="{511BC06D-8B8F-437F-AB4A-B9D07A206D2E}" presName="Name17" presStyleLbl="parChTrans1D3" presStyleIdx="1" presStyleCnt="4"/>
      <dgm:spPr/>
      <dgm:t>
        <a:bodyPr/>
        <a:lstStyle/>
        <a:p>
          <a:endParaRPr lang="pl-PL"/>
        </a:p>
      </dgm:t>
    </dgm:pt>
    <dgm:pt modelId="{B7B9906F-8FF5-4C5B-8B6F-67347E7763A4}" type="pres">
      <dgm:prSet presAssocID="{F8DBF584-9A3A-428A-97FE-ABFEBA31E3FF}" presName="hierRoot3" presStyleCnt="0"/>
      <dgm:spPr/>
    </dgm:pt>
    <dgm:pt modelId="{E86B59F5-CFFB-4B0D-9B59-563E1DC75527}" type="pres">
      <dgm:prSet presAssocID="{F8DBF584-9A3A-428A-97FE-ABFEBA31E3FF}" presName="composite3" presStyleCnt="0"/>
      <dgm:spPr/>
    </dgm:pt>
    <dgm:pt modelId="{F64A9AB7-21C5-4BF7-87D3-1E54FABF63E6}" type="pres">
      <dgm:prSet presAssocID="{F8DBF584-9A3A-428A-97FE-ABFEBA31E3FF}" presName="background3" presStyleLbl="node3" presStyleIdx="1" presStyleCnt="4"/>
      <dgm:spPr>
        <a:solidFill>
          <a:schemeClr val="bg1">
            <a:lumMod val="85000"/>
          </a:schemeClr>
        </a:solidFill>
      </dgm:spPr>
      <dgm:t>
        <a:bodyPr/>
        <a:lstStyle/>
        <a:p>
          <a:endParaRPr lang="pl-PL"/>
        </a:p>
      </dgm:t>
    </dgm:pt>
    <dgm:pt modelId="{2AAE6461-F08E-4781-8F64-2E047D8F02DF}" type="pres">
      <dgm:prSet presAssocID="{F8DBF584-9A3A-428A-97FE-ABFEBA31E3FF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E2FD0EE-871E-4C1D-9F70-93B4DB0638C6}" type="pres">
      <dgm:prSet presAssocID="{F8DBF584-9A3A-428A-97FE-ABFEBA31E3FF}" presName="hierChild4" presStyleCnt="0"/>
      <dgm:spPr/>
    </dgm:pt>
    <dgm:pt modelId="{1D3C7BB2-553D-4DAE-82AA-1338C680E38D}" type="pres">
      <dgm:prSet presAssocID="{E715367C-A784-45D4-B96D-47F8FA62E015}" presName="Name17" presStyleLbl="parChTrans1D3" presStyleIdx="2" presStyleCnt="4"/>
      <dgm:spPr/>
      <dgm:t>
        <a:bodyPr/>
        <a:lstStyle/>
        <a:p>
          <a:endParaRPr lang="pl-PL"/>
        </a:p>
      </dgm:t>
    </dgm:pt>
    <dgm:pt modelId="{1566A958-ABA3-4DFE-949F-4B821707CADF}" type="pres">
      <dgm:prSet presAssocID="{5414CBFF-399C-4D4A-B456-410988136F11}" presName="hierRoot3" presStyleCnt="0"/>
      <dgm:spPr/>
    </dgm:pt>
    <dgm:pt modelId="{097E0ABB-7956-416A-83F9-99F0EAE4D01C}" type="pres">
      <dgm:prSet presAssocID="{5414CBFF-399C-4D4A-B456-410988136F11}" presName="composite3" presStyleCnt="0"/>
      <dgm:spPr/>
    </dgm:pt>
    <dgm:pt modelId="{711B8CF3-BC50-4284-8129-956DD72210E2}" type="pres">
      <dgm:prSet presAssocID="{5414CBFF-399C-4D4A-B456-410988136F11}" presName="background3" presStyleLbl="node3" presStyleIdx="2" presStyleCnt="4"/>
      <dgm:spPr>
        <a:solidFill>
          <a:schemeClr val="bg1">
            <a:lumMod val="85000"/>
          </a:schemeClr>
        </a:solidFill>
      </dgm:spPr>
      <dgm:t>
        <a:bodyPr/>
        <a:lstStyle/>
        <a:p>
          <a:endParaRPr lang="pl-PL"/>
        </a:p>
      </dgm:t>
    </dgm:pt>
    <dgm:pt modelId="{ECFA7EE9-C190-403F-A1C9-41F3A8D8E745}" type="pres">
      <dgm:prSet presAssocID="{5414CBFF-399C-4D4A-B456-410988136F11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0638E6E-CF46-4D8D-B3CE-DDE12FC7C765}" type="pres">
      <dgm:prSet presAssocID="{5414CBFF-399C-4D4A-B456-410988136F11}" presName="hierChild4" presStyleCnt="0"/>
      <dgm:spPr/>
    </dgm:pt>
    <dgm:pt modelId="{1F3821A5-AC74-4B0E-867A-90C433EF44FD}" type="pres">
      <dgm:prSet presAssocID="{478096D5-88BA-46F9-BDA2-679A0E8B0D3B}" presName="Name10" presStyleLbl="parChTrans1D2" presStyleIdx="2" presStyleCnt="3"/>
      <dgm:spPr/>
      <dgm:t>
        <a:bodyPr/>
        <a:lstStyle/>
        <a:p>
          <a:endParaRPr lang="pl-PL"/>
        </a:p>
      </dgm:t>
    </dgm:pt>
    <dgm:pt modelId="{23C0CC50-916B-4823-BE60-B4E63F162F6D}" type="pres">
      <dgm:prSet presAssocID="{83EE899D-6C15-4FAB-A783-DFF07F8DBB2E}" presName="hierRoot2" presStyleCnt="0"/>
      <dgm:spPr/>
    </dgm:pt>
    <dgm:pt modelId="{49519D6B-C143-483F-A498-B528A0EBC157}" type="pres">
      <dgm:prSet presAssocID="{83EE899D-6C15-4FAB-A783-DFF07F8DBB2E}" presName="composite2" presStyleCnt="0"/>
      <dgm:spPr/>
    </dgm:pt>
    <dgm:pt modelId="{3DE52B4F-C44A-4A83-A1EC-ACC179E80BA3}" type="pres">
      <dgm:prSet presAssocID="{83EE899D-6C15-4FAB-A783-DFF07F8DBB2E}" presName="background2" presStyleLbl="node2" presStyleIdx="2" presStyleCnt="3"/>
      <dgm:spPr>
        <a:solidFill>
          <a:schemeClr val="bg1">
            <a:lumMod val="85000"/>
          </a:schemeClr>
        </a:solidFill>
      </dgm:spPr>
      <dgm:t>
        <a:bodyPr/>
        <a:lstStyle/>
        <a:p>
          <a:endParaRPr lang="pl-PL"/>
        </a:p>
      </dgm:t>
    </dgm:pt>
    <dgm:pt modelId="{C3771166-9EE8-4665-8D2D-0D654356B991}" type="pres">
      <dgm:prSet presAssocID="{83EE899D-6C15-4FAB-A783-DFF07F8DBB2E}" presName="text2" presStyleLbl="fgAcc2" presStyleIdx="2" presStyleCnt="3" custLinFactNeighborX="-4979" custLinFactNeighborY="1166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02DFAE4-54DD-467E-9573-E69DB7975E63}" type="pres">
      <dgm:prSet presAssocID="{83EE899D-6C15-4FAB-A783-DFF07F8DBB2E}" presName="hierChild3" presStyleCnt="0"/>
      <dgm:spPr/>
    </dgm:pt>
    <dgm:pt modelId="{1C55EA2A-AD86-48A9-833B-886D130B30CE}" type="pres">
      <dgm:prSet presAssocID="{20CA8102-132B-462A-8CD8-2DB75C9B021F}" presName="Name17" presStyleLbl="parChTrans1D3" presStyleIdx="3" presStyleCnt="4"/>
      <dgm:spPr/>
      <dgm:t>
        <a:bodyPr/>
        <a:lstStyle/>
        <a:p>
          <a:endParaRPr lang="pl-PL"/>
        </a:p>
      </dgm:t>
    </dgm:pt>
    <dgm:pt modelId="{1D514A1A-9BD1-4FF2-96B6-AC66961DBEF9}" type="pres">
      <dgm:prSet presAssocID="{B04CFEF8-1C18-4F69-8DD4-72FD7A3F66E1}" presName="hierRoot3" presStyleCnt="0"/>
      <dgm:spPr/>
    </dgm:pt>
    <dgm:pt modelId="{E2B3FB7B-DF55-4D54-8B5B-370180BB7A02}" type="pres">
      <dgm:prSet presAssocID="{B04CFEF8-1C18-4F69-8DD4-72FD7A3F66E1}" presName="composite3" presStyleCnt="0"/>
      <dgm:spPr/>
    </dgm:pt>
    <dgm:pt modelId="{4565CC9A-6421-45B8-81CF-DA09274A7BF1}" type="pres">
      <dgm:prSet presAssocID="{B04CFEF8-1C18-4F69-8DD4-72FD7A3F66E1}" presName="background3" presStyleLbl="node3" presStyleIdx="3" presStyleCnt="4"/>
      <dgm:spPr>
        <a:solidFill>
          <a:schemeClr val="bg1">
            <a:lumMod val="85000"/>
          </a:schemeClr>
        </a:solidFill>
      </dgm:spPr>
      <dgm:t>
        <a:bodyPr/>
        <a:lstStyle/>
        <a:p>
          <a:endParaRPr lang="pl-PL"/>
        </a:p>
      </dgm:t>
    </dgm:pt>
    <dgm:pt modelId="{DA727300-A426-4212-8D6C-EB0203FE421A}" type="pres">
      <dgm:prSet presAssocID="{B04CFEF8-1C18-4F69-8DD4-72FD7A3F66E1}" presName="text3" presStyleLbl="fgAcc3" presStyleIdx="3" presStyleCnt="4" custLinFactNeighborX="-4979" custLinFactNeighborY="87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DD26397-D169-436F-B100-B1AA1F558BEC}" type="pres">
      <dgm:prSet presAssocID="{B04CFEF8-1C18-4F69-8DD4-72FD7A3F66E1}" presName="hierChild4" presStyleCnt="0"/>
      <dgm:spPr/>
    </dgm:pt>
  </dgm:ptLst>
  <dgm:cxnLst>
    <dgm:cxn modelId="{F5D790F3-7D37-421A-BCB2-B8F0AAE2528F}" srcId="{DDA75377-28BF-451A-A570-D8907ED28A3B}" destId="{F8DBF584-9A3A-428A-97FE-ABFEBA31E3FF}" srcOrd="0" destOrd="0" parTransId="{511BC06D-8B8F-437F-AB4A-B9D07A206D2E}" sibTransId="{29C337D0-881B-4D71-9E5D-E023EE0F8C5F}"/>
    <dgm:cxn modelId="{C7B8FA4C-08A9-4295-8DD2-C895C227904D}" type="presOf" srcId="{CDF2150A-CAB5-4294-97E2-D85360141A45}" destId="{FA91FA5B-F7E8-4405-ABA5-66D3FED3FFFC}" srcOrd="0" destOrd="0" presId="urn:microsoft.com/office/officeart/2005/8/layout/hierarchy1"/>
    <dgm:cxn modelId="{306E4987-C4D9-49F4-A001-92483D028094}" srcId="{EB650E2E-88FC-46D0-A152-35FC3B5F9985}" destId="{83EE899D-6C15-4FAB-A783-DFF07F8DBB2E}" srcOrd="2" destOrd="0" parTransId="{478096D5-88BA-46F9-BDA2-679A0E8B0D3B}" sibTransId="{B63F05A1-055F-40DE-ADB4-5540AAC5D212}"/>
    <dgm:cxn modelId="{51E10C53-F1CB-4B39-9F8C-83EFA1EFBDBD}" type="presOf" srcId="{478096D5-88BA-46F9-BDA2-679A0E8B0D3B}" destId="{1F3821A5-AC74-4B0E-867A-90C433EF44FD}" srcOrd="0" destOrd="0" presId="urn:microsoft.com/office/officeart/2005/8/layout/hierarchy1"/>
    <dgm:cxn modelId="{18C5C082-F29F-4AA0-9AD4-61883784A0BE}" type="presOf" srcId="{83EE899D-6C15-4FAB-A783-DFF07F8DBB2E}" destId="{C3771166-9EE8-4665-8D2D-0D654356B991}" srcOrd="0" destOrd="0" presId="urn:microsoft.com/office/officeart/2005/8/layout/hierarchy1"/>
    <dgm:cxn modelId="{33D44FE9-7C14-4C57-BFBD-EA7EA8229AEE}" type="presOf" srcId="{E715367C-A784-45D4-B96D-47F8FA62E015}" destId="{1D3C7BB2-553D-4DAE-82AA-1338C680E38D}" srcOrd="0" destOrd="0" presId="urn:microsoft.com/office/officeart/2005/8/layout/hierarchy1"/>
    <dgm:cxn modelId="{84011080-9DBD-468E-8B54-A4E392AF0849}" type="presOf" srcId="{A14670F4-F9A3-4FDD-B5E9-F6528E6F72D6}" destId="{ED24EBC7-675B-4099-AA95-D15C077E883B}" srcOrd="0" destOrd="0" presId="urn:microsoft.com/office/officeart/2005/8/layout/hierarchy1"/>
    <dgm:cxn modelId="{966CE948-4223-4FEA-8AF8-773807224D68}" type="presOf" srcId="{511BC06D-8B8F-437F-AB4A-B9D07A206D2E}" destId="{0A38C845-7ABF-4B0B-ACC7-2664B4CE9E02}" srcOrd="0" destOrd="0" presId="urn:microsoft.com/office/officeart/2005/8/layout/hierarchy1"/>
    <dgm:cxn modelId="{9A4A8482-FC33-4551-B18F-BF2D0511D1F4}" srcId="{83697B1C-35B4-4E17-AFFA-2C23A0FAA17D}" destId="{EB650E2E-88FC-46D0-A152-35FC3B5F9985}" srcOrd="0" destOrd="0" parTransId="{5704F72F-F5AC-4D93-BD94-EE8D57A6E7D6}" sibTransId="{96930A8D-B64F-4279-8AB4-8294D6C1A91D}"/>
    <dgm:cxn modelId="{1E106328-75F7-4BAD-9510-ACF8A1CAF28B}" type="presOf" srcId="{20CA8102-132B-462A-8CD8-2DB75C9B021F}" destId="{1C55EA2A-AD86-48A9-833B-886D130B30CE}" srcOrd="0" destOrd="0" presId="urn:microsoft.com/office/officeart/2005/8/layout/hierarchy1"/>
    <dgm:cxn modelId="{256E580F-A7AB-430C-A966-8FCE951B8C8C}" srcId="{EB650E2E-88FC-46D0-A152-35FC3B5F9985}" destId="{DDA75377-28BF-451A-A570-D8907ED28A3B}" srcOrd="1" destOrd="0" parTransId="{A14670F4-F9A3-4FDD-B5E9-F6528E6F72D6}" sibTransId="{8EFE9B19-1685-4EF0-A30D-7661DC845A24}"/>
    <dgm:cxn modelId="{122C4464-0684-4D21-9795-C94D4A54642E}" type="presOf" srcId="{B04CFEF8-1C18-4F69-8DD4-72FD7A3F66E1}" destId="{DA727300-A426-4212-8D6C-EB0203FE421A}" srcOrd="0" destOrd="0" presId="urn:microsoft.com/office/officeart/2005/8/layout/hierarchy1"/>
    <dgm:cxn modelId="{9870593D-577B-410B-9215-83EE088806EA}" type="presOf" srcId="{0A29BA2B-1320-45E3-9A99-B85668A9102C}" destId="{D640F1A7-F291-4FE7-919E-148772D2C94D}" srcOrd="0" destOrd="0" presId="urn:microsoft.com/office/officeart/2005/8/layout/hierarchy1"/>
    <dgm:cxn modelId="{210F46E6-9C0A-4492-9077-1E25676E368A}" type="presOf" srcId="{DDA75377-28BF-451A-A570-D8907ED28A3B}" destId="{56847952-1EAB-4311-B3EF-0392DE6DFCE8}" srcOrd="0" destOrd="0" presId="urn:microsoft.com/office/officeart/2005/8/layout/hierarchy1"/>
    <dgm:cxn modelId="{F2F746AB-21B4-4B32-9D48-BA50C085E692}" type="presOf" srcId="{E89A7CCE-6185-4180-9923-9E65D37EE6D2}" destId="{EE820E6B-1FAC-4B46-B619-CFDFCC324882}" srcOrd="0" destOrd="0" presId="urn:microsoft.com/office/officeart/2005/8/layout/hierarchy1"/>
    <dgm:cxn modelId="{F40C4F32-A581-414F-B2D6-25479C8DA7B7}" srcId="{EB650E2E-88FC-46D0-A152-35FC3B5F9985}" destId="{0A29BA2B-1320-45E3-9A99-B85668A9102C}" srcOrd="0" destOrd="0" parTransId="{38553DE4-AD84-49CA-ABFF-236801CDC6DB}" sibTransId="{C15B066E-D162-4ABB-9E54-FB28A53E76F8}"/>
    <dgm:cxn modelId="{7BEC96A4-3761-4EB4-9E19-5CD8B1A743B8}" srcId="{83EE899D-6C15-4FAB-A783-DFF07F8DBB2E}" destId="{B04CFEF8-1C18-4F69-8DD4-72FD7A3F66E1}" srcOrd="0" destOrd="0" parTransId="{20CA8102-132B-462A-8CD8-2DB75C9B021F}" sibTransId="{D2B30986-326F-4C12-8B41-DDFB55049F07}"/>
    <dgm:cxn modelId="{6E94AD42-EC84-4BBE-B8D5-99DFFF82E4A1}" type="presOf" srcId="{EB650E2E-88FC-46D0-A152-35FC3B5F9985}" destId="{289C5985-AB47-4C4C-871E-7E2B8CE3E0A3}" srcOrd="0" destOrd="0" presId="urn:microsoft.com/office/officeart/2005/8/layout/hierarchy1"/>
    <dgm:cxn modelId="{68A25D4E-BE62-4DED-A7C4-B22FE1C855C5}" type="presOf" srcId="{38553DE4-AD84-49CA-ABFF-236801CDC6DB}" destId="{03AEF971-45A2-48C8-B3DD-705CCA6536E4}" srcOrd="0" destOrd="0" presId="urn:microsoft.com/office/officeart/2005/8/layout/hierarchy1"/>
    <dgm:cxn modelId="{7E4EDECC-C755-40FD-936B-DC6F2AD2D74F}" type="presOf" srcId="{83697B1C-35B4-4E17-AFFA-2C23A0FAA17D}" destId="{1DABFE5F-7B35-49CA-AE87-2BD594DBA8D4}" srcOrd="0" destOrd="0" presId="urn:microsoft.com/office/officeart/2005/8/layout/hierarchy1"/>
    <dgm:cxn modelId="{5AC2641C-F688-41E4-8CE2-051879764B52}" srcId="{0A29BA2B-1320-45E3-9A99-B85668A9102C}" destId="{CDF2150A-CAB5-4294-97E2-D85360141A45}" srcOrd="0" destOrd="0" parTransId="{E89A7CCE-6185-4180-9923-9E65D37EE6D2}" sibTransId="{BEE3E1E2-190F-428B-8CFF-85EFE1089024}"/>
    <dgm:cxn modelId="{BA634BBE-4ADB-413F-BF25-5F8D25679B40}" srcId="{DDA75377-28BF-451A-A570-D8907ED28A3B}" destId="{5414CBFF-399C-4D4A-B456-410988136F11}" srcOrd="1" destOrd="0" parTransId="{E715367C-A784-45D4-B96D-47F8FA62E015}" sibTransId="{A9AA3B29-B491-4BE5-9104-75ADD3AEE78F}"/>
    <dgm:cxn modelId="{52D1B681-884F-4C58-84BD-7CD93B0734C0}" type="presOf" srcId="{F8DBF584-9A3A-428A-97FE-ABFEBA31E3FF}" destId="{2AAE6461-F08E-4781-8F64-2E047D8F02DF}" srcOrd="0" destOrd="0" presId="urn:microsoft.com/office/officeart/2005/8/layout/hierarchy1"/>
    <dgm:cxn modelId="{E8BB2F19-7403-4098-8EC7-42E7AC3D13C3}" type="presOf" srcId="{5414CBFF-399C-4D4A-B456-410988136F11}" destId="{ECFA7EE9-C190-403F-A1C9-41F3A8D8E745}" srcOrd="0" destOrd="0" presId="urn:microsoft.com/office/officeart/2005/8/layout/hierarchy1"/>
    <dgm:cxn modelId="{9C092B17-95C0-457E-86B0-5EE6FDB1E92F}" type="presParOf" srcId="{1DABFE5F-7B35-49CA-AE87-2BD594DBA8D4}" destId="{B72D742D-98A5-46EC-9442-EA381C364CA4}" srcOrd="0" destOrd="0" presId="urn:microsoft.com/office/officeart/2005/8/layout/hierarchy1"/>
    <dgm:cxn modelId="{7E439F41-9E12-4296-AC36-711EDAD2428B}" type="presParOf" srcId="{B72D742D-98A5-46EC-9442-EA381C364CA4}" destId="{7B54F7FC-334E-425D-88AA-29AE75208908}" srcOrd="0" destOrd="0" presId="urn:microsoft.com/office/officeart/2005/8/layout/hierarchy1"/>
    <dgm:cxn modelId="{BA89F7DE-1607-4292-933B-283AB8B949AC}" type="presParOf" srcId="{7B54F7FC-334E-425D-88AA-29AE75208908}" destId="{31763AEF-2CEB-4BB8-86FD-0AF6883E5C06}" srcOrd="0" destOrd="0" presId="urn:microsoft.com/office/officeart/2005/8/layout/hierarchy1"/>
    <dgm:cxn modelId="{4F0854ED-B320-4D5E-8F38-2EE85D7434EA}" type="presParOf" srcId="{7B54F7FC-334E-425D-88AA-29AE75208908}" destId="{289C5985-AB47-4C4C-871E-7E2B8CE3E0A3}" srcOrd="1" destOrd="0" presId="urn:microsoft.com/office/officeart/2005/8/layout/hierarchy1"/>
    <dgm:cxn modelId="{C396602F-F825-439B-9E7C-0222FB68D597}" type="presParOf" srcId="{B72D742D-98A5-46EC-9442-EA381C364CA4}" destId="{6646FB54-0506-4B39-8DDA-5F5E4B229233}" srcOrd="1" destOrd="0" presId="urn:microsoft.com/office/officeart/2005/8/layout/hierarchy1"/>
    <dgm:cxn modelId="{78D8E7A1-7C64-4679-90F7-16985AAAD7EA}" type="presParOf" srcId="{6646FB54-0506-4B39-8DDA-5F5E4B229233}" destId="{03AEF971-45A2-48C8-B3DD-705CCA6536E4}" srcOrd="0" destOrd="0" presId="urn:microsoft.com/office/officeart/2005/8/layout/hierarchy1"/>
    <dgm:cxn modelId="{D830337C-0B6A-4785-9DDF-BCDB869499C1}" type="presParOf" srcId="{6646FB54-0506-4B39-8DDA-5F5E4B229233}" destId="{6E62EDE0-36DF-44F4-A03E-B76F63B4F7B5}" srcOrd="1" destOrd="0" presId="urn:microsoft.com/office/officeart/2005/8/layout/hierarchy1"/>
    <dgm:cxn modelId="{8048B29F-B61B-4F0B-ACB6-7EE716E88C31}" type="presParOf" srcId="{6E62EDE0-36DF-44F4-A03E-B76F63B4F7B5}" destId="{2FC46988-B83F-41EA-8535-66539F8648AE}" srcOrd="0" destOrd="0" presId="urn:microsoft.com/office/officeart/2005/8/layout/hierarchy1"/>
    <dgm:cxn modelId="{D78C64B8-CFBF-403C-9095-F21779E67FEB}" type="presParOf" srcId="{2FC46988-B83F-41EA-8535-66539F8648AE}" destId="{6E0CBC90-421A-4BF9-8B54-B7D6024F3724}" srcOrd="0" destOrd="0" presId="urn:microsoft.com/office/officeart/2005/8/layout/hierarchy1"/>
    <dgm:cxn modelId="{0E0A46A6-7189-4E91-BBE1-C79DB05C6A6D}" type="presParOf" srcId="{2FC46988-B83F-41EA-8535-66539F8648AE}" destId="{D640F1A7-F291-4FE7-919E-148772D2C94D}" srcOrd="1" destOrd="0" presId="urn:microsoft.com/office/officeart/2005/8/layout/hierarchy1"/>
    <dgm:cxn modelId="{0DFA2DA1-AED0-46AC-8D14-FBB3ABAE356F}" type="presParOf" srcId="{6E62EDE0-36DF-44F4-A03E-B76F63B4F7B5}" destId="{2C1581C3-4052-4F9C-A032-19941EEF9BDA}" srcOrd="1" destOrd="0" presId="urn:microsoft.com/office/officeart/2005/8/layout/hierarchy1"/>
    <dgm:cxn modelId="{D801CCCD-D6B4-4DE3-A5E9-D9D801F904AF}" type="presParOf" srcId="{2C1581C3-4052-4F9C-A032-19941EEF9BDA}" destId="{EE820E6B-1FAC-4B46-B619-CFDFCC324882}" srcOrd="0" destOrd="0" presId="urn:microsoft.com/office/officeart/2005/8/layout/hierarchy1"/>
    <dgm:cxn modelId="{1FE18FFE-56CF-4B7C-A1E6-94984EB0E252}" type="presParOf" srcId="{2C1581C3-4052-4F9C-A032-19941EEF9BDA}" destId="{B180BDC6-7C0C-4981-805A-E4311C381CD7}" srcOrd="1" destOrd="0" presId="urn:microsoft.com/office/officeart/2005/8/layout/hierarchy1"/>
    <dgm:cxn modelId="{29CD0226-D2C8-49AF-B581-75D4536171CC}" type="presParOf" srcId="{B180BDC6-7C0C-4981-805A-E4311C381CD7}" destId="{0C56D9F4-FE3C-47FD-B365-0FF7EBF1D600}" srcOrd="0" destOrd="0" presId="urn:microsoft.com/office/officeart/2005/8/layout/hierarchy1"/>
    <dgm:cxn modelId="{0A99178F-6ABE-426C-8B6B-AA889163BD56}" type="presParOf" srcId="{0C56D9F4-FE3C-47FD-B365-0FF7EBF1D600}" destId="{4CBE53E1-ECA2-4391-94C5-FC331FBFC44D}" srcOrd="0" destOrd="0" presId="urn:microsoft.com/office/officeart/2005/8/layout/hierarchy1"/>
    <dgm:cxn modelId="{12D224B2-D893-4468-A9DE-E6905DB4D998}" type="presParOf" srcId="{0C56D9F4-FE3C-47FD-B365-0FF7EBF1D600}" destId="{FA91FA5B-F7E8-4405-ABA5-66D3FED3FFFC}" srcOrd="1" destOrd="0" presId="urn:microsoft.com/office/officeart/2005/8/layout/hierarchy1"/>
    <dgm:cxn modelId="{A53C1A3A-8D7A-4958-965E-8B1CE5BCFACD}" type="presParOf" srcId="{B180BDC6-7C0C-4981-805A-E4311C381CD7}" destId="{3D09075F-6206-4F8A-A6F8-2B46B03F3F3F}" srcOrd="1" destOrd="0" presId="urn:microsoft.com/office/officeart/2005/8/layout/hierarchy1"/>
    <dgm:cxn modelId="{B7C227F2-8433-45C3-882B-6DAC2121FE9E}" type="presParOf" srcId="{6646FB54-0506-4B39-8DDA-5F5E4B229233}" destId="{ED24EBC7-675B-4099-AA95-D15C077E883B}" srcOrd="2" destOrd="0" presId="urn:microsoft.com/office/officeart/2005/8/layout/hierarchy1"/>
    <dgm:cxn modelId="{7A20034B-6FAD-460A-9BF9-3C44CD6BE51D}" type="presParOf" srcId="{6646FB54-0506-4B39-8DDA-5F5E4B229233}" destId="{EE87B124-045A-4DD0-A983-828D5B2BA5C0}" srcOrd="3" destOrd="0" presId="urn:microsoft.com/office/officeart/2005/8/layout/hierarchy1"/>
    <dgm:cxn modelId="{D0A7F2F0-B27F-48E4-935B-DAB492F1A85E}" type="presParOf" srcId="{EE87B124-045A-4DD0-A983-828D5B2BA5C0}" destId="{3C8C96F2-76EB-46AF-93C6-3BDC51CB506D}" srcOrd="0" destOrd="0" presId="urn:microsoft.com/office/officeart/2005/8/layout/hierarchy1"/>
    <dgm:cxn modelId="{7C1533A3-AD27-4EAD-83F9-302971D00ABF}" type="presParOf" srcId="{3C8C96F2-76EB-46AF-93C6-3BDC51CB506D}" destId="{2E5AF53B-52AB-4B69-8DC5-4EB1BAC19387}" srcOrd="0" destOrd="0" presId="urn:microsoft.com/office/officeart/2005/8/layout/hierarchy1"/>
    <dgm:cxn modelId="{D4C77CF2-5DE7-49BC-8E81-FBC5127435FA}" type="presParOf" srcId="{3C8C96F2-76EB-46AF-93C6-3BDC51CB506D}" destId="{56847952-1EAB-4311-B3EF-0392DE6DFCE8}" srcOrd="1" destOrd="0" presId="urn:microsoft.com/office/officeart/2005/8/layout/hierarchy1"/>
    <dgm:cxn modelId="{16F5B066-8B43-48CE-B242-4D14030A3D75}" type="presParOf" srcId="{EE87B124-045A-4DD0-A983-828D5B2BA5C0}" destId="{6900B741-C1D7-448E-8757-88F32F49C6C2}" srcOrd="1" destOrd="0" presId="urn:microsoft.com/office/officeart/2005/8/layout/hierarchy1"/>
    <dgm:cxn modelId="{C259723A-BB3F-44C1-98FC-9F604402421E}" type="presParOf" srcId="{6900B741-C1D7-448E-8757-88F32F49C6C2}" destId="{0A38C845-7ABF-4B0B-ACC7-2664B4CE9E02}" srcOrd="0" destOrd="0" presId="urn:microsoft.com/office/officeart/2005/8/layout/hierarchy1"/>
    <dgm:cxn modelId="{AC360BBE-8531-4463-B681-82B80E2E2A76}" type="presParOf" srcId="{6900B741-C1D7-448E-8757-88F32F49C6C2}" destId="{B7B9906F-8FF5-4C5B-8B6F-67347E7763A4}" srcOrd="1" destOrd="0" presId="urn:microsoft.com/office/officeart/2005/8/layout/hierarchy1"/>
    <dgm:cxn modelId="{63B8ED86-E890-414F-8AB9-7F52012BA35F}" type="presParOf" srcId="{B7B9906F-8FF5-4C5B-8B6F-67347E7763A4}" destId="{E86B59F5-CFFB-4B0D-9B59-563E1DC75527}" srcOrd="0" destOrd="0" presId="urn:microsoft.com/office/officeart/2005/8/layout/hierarchy1"/>
    <dgm:cxn modelId="{52DCFB7B-523D-4166-9622-241C8F8186F8}" type="presParOf" srcId="{E86B59F5-CFFB-4B0D-9B59-563E1DC75527}" destId="{F64A9AB7-21C5-4BF7-87D3-1E54FABF63E6}" srcOrd="0" destOrd="0" presId="urn:microsoft.com/office/officeart/2005/8/layout/hierarchy1"/>
    <dgm:cxn modelId="{F8342D93-0D68-4F23-A3DE-1693C15AF6D6}" type="presParOf" srcId="{E86B59F5-CFFB-4B0D-9B59-563E1DC75527}" destId="{2AAE6461-F08E-4781-8F64-2E047D8F02DF}" srcOrd="1" destOrd="0" presId="urn:microsoft.com/office/officeart/2005/8/layout/hierarchy1"/>
    <dgm:cxn modelId="{E5A650C2-A2AE-4C3A-A564-72D097574C59}" type="presParOf" srcId="{B7B9906F-8FF5-4C5B-8B6F-67347E7763A4}" destId="{3E2FD0EE-871E-4C1D-9F70-93B4DB0638C6}" srcOrd="1" destOrd="0" presId="urn:microsoft.com/office/officeart/2005/8/layout/hierarchy1"/>
    <dgm:cxn modelId="{DCDD7781-CF22-46F1-A6D9-4CD9AA5E0E3B}" type="presParOf" srcId="{6900B741-C1D7-448E-8757-88F32F49C6C2}" destId="{1D3C7BB2-553D-4DAE-82AA-1338C680E38D}" srcOrd="2" destOrd="0" presId="urn:microsoft.com/office/officeart/2005/8/layout/hierarchy1"/>
    <dgm:cxn modelId="{36D4A84F-EB38-4F98-AA09-AC8394A17421}" type="presParOf" srcId="{6900B741-C1D7-448E-8757-88F32F49C6C2}" destId="{1566A958-ABA3-4DFE-949F-4B821707CADF}" srcOrd="3" destOrd="0" presId="urn:microsoft.com/office/officeart/2005/8/layout/hierarchy1"/>
    <dgm:cxn modelId="{2CEE83DE-B572-4CD2-A86E-0CDEA9FFCD82}" type="presParOf" srcId="{1566A958-ABA3-4DFE-949F-4B821707CADF}" destId="{097E0ABB-7956-416A-83F9-99F0EAE4D01C}" srcOrd="0" destOrd="0" presId="urn:microsoft.com/office/officeart/2005/8/layout/hierarchy1"/>
    <dgm:cxn modelId="{383B062B-A067-41D0-85D5-5C0C8512D71E}" type="presParOf" srcId="{097E0ABB-7956-416A-83F9-99F0EAE4D01C}" destId="{711B8CF3-BC50-4284-8129-956DD72210E2}" srcOrd="0" destOrd="0" presId="urn:microsoft.com/office/officeart/2005/8/layout/hierarchy1"/>
    <dgm:cxn modelId="{1E42C8C2-BEA0-4216-9D16-DB330F80858C}" type="presParOf" srcId="{097E0ABB-7956-416A-83F9-99F0EAE4D01C}" destId="{ECFA7EE9-C190-403F-A1C9-41F3A8D8E745}" srcOrd="1" destOrd="0" presId="urn:microsoft.com/office/officeart/2005/8/layout/hierarchy1"/>
    <dgm:cxn modelId="{C4937D0A-A07F-42F5-A55D-850D6400F2F0}" type="presParOf" srcId="{1566A958-ABA3-4DFE-949F-4B821707CADF}" destId="{00638E6E-CF46-4D8D-B3CE-DDE12FC7C765}" srcOrd="1" destOrd="0" presId="urn:microsoft.com/office/officeart/2005/8/layout/hierarchy1"/>
    <dgm:cxn modelId="{70E54CEC-7BE3-442B-8F90-1304E282CDE4}" type="presParOf" srcId="{6646FB54-0506-4B39-8DDA-5F5E4B229233}" destId="{1F3821A5-AC74-4B0E-867A-90C433EF44FD}" srcOrd="4" destOrd="0" presId="urn:microsoft.com/office/officeart/2005/8/layout/hierarchy1"/>
    <dgm:cxn modelId="{723EB820-A0F6-49A4-96D8-BE4E72CEC95F}" type="presParOf" srcId="{6646FB54-0506-4B39-8DDA-5F5E4B229233}" destId="{23C0CC50-916B-4823-BE60-B4E63F162F6D}" srcOrd="5" destOrd="0" presId="urn:microsoft.com/office/officeart/2005/8/layout/hierarchy1"/>
    <dgm:cxn modelId="{ED0A64C0-5FEE-472F-AF2B-0C3A9CE5E350}" type="presParOf" srcId="{23C0CC50-916B-4823-BE60-B4E63F162F6D}" destId="{49519D6B-C143-483F-A498-B528A0EBC157}" srcOrd="0" destOrd="0" presId="urn:microsoft.com/office/officeart/2005/8/layout/hierarchy1"/>
    <dgm:cxn modelId="{1657A0C5-8BB1-434C-9B5C-11EA2099EB0C}" type="presParOf" srcId="{49519D6B-C143-483F-A498-B528A0EBC157}" destId="{3DE52B4F-C44A-4A83-A1EC-ACC179E80BA3}" srcOrd="0" destOrd="0" presId="urn:microsoft.com/office/officeart/2005/8/layout/hierarchy1"/>
    <dgm:cxn modelId="{56D51254-DA27-44B8-9904-477E6529C873}" type="presParOf" srcId="{49519D6B-C143-483F-A498-B528A0EBC157}" destId="{C3771166-9EE8-4665-8D2D-0D654356B991}" srcOrd="1" destOrd="0" presId="urn:microsoft.com/office/officeart/2005/8/layout/hierarchy1"/>
    <dgm:cxn modelId="{0C09B3B6-4E5E-46CD-A64B-424FA41A7C36}" type="presParOf" srcId="{23C0CC50-916B-4823-BE60-B4E63F162F6D}" destId="{C02DFAE4-54DD-467E-9573-E69DB7975E63}" srcOrd="1" destOrd="0" presId="urn:microsoft.com/office/officeart/2005/8/layout/hierarchy1"/>
    <dgm:cxn modelId="{EA020E44-1B41-419C-82A2-5146D27CAE9E}" type="presParOf" srcId="{C02DFAE4-54DD-467E-9573-E69DB7975E63}" destId="{1C55EA2A-AD86-48A9-833B-886D130B30CE}" srcOrd="0" destOrd="0" presId="urn:microsoft.com/office/officeart/2005/8/layout/hierarchy1"/>
    <dgm:cxn modelId="{EE5604D1-9717-403E-A052-7E82289BAFA9}" type="presParOf" srcId="{C02DFAE4-54DD-467E-9573-E69DB7975E63}" destId="{1D514A1A-9BD1-4FF2-96B6-AC66961DBEF9}" srcOrd="1" destOrd="0" presId="urn:microsoft.com/office/officeart/2005/8/layout/hierarchy1"/>
    <dgm:cxn modelId="{C1902ED5-7752-4AA3-9B78-DA4042FF712A}" type="presParOf" srcId="{1D514A1A-9BD1-4FF2-96B6-AC66961DBEF9}" destId="{E2B3FB7B-DF55-4D54-8B5B-370180BB7A02}" srcOrd="0" destOrd="0" presId="urn:microsoft.com/office/officeart/2005/8/layout/hierarchy1"/>
    <dgm:cxn modelId="{1A509AC6-E449-4683-99CB-BF427F1BE6C7}" type="presParOf" srcId="{E2B3FB7B-DF55-4D54-8B5B-370180BB7A02}" destId="{4565CC9A-6421-45B8-81CF-DA09274A7BF1}" srcOrd="0" destOrd="0" presId="urn:microsoft.com/office/officeart/2005/8/layout/hierarchy1"/>
    <dgm:cxn modelId="{6FABBD19-D61F-4A5C-9B38-3872F1E8C3F9}" type="presParOf" srcId="{E2B3FB7B-DF55-4D54-8B5B-370180BB7A02}" destId="{DA727300-A426-4212-8D6C-EB0203FE421A}" srcOrd="1" destOrd="0" presId="urn:microsoft.com/office/officeart/2005/8/layout/hierarchy1"/>
    <dgm:cxn modelId="{7B367D5A-B883-4CEF-B747-E7C3E43071DF}" type="presParOf" srcId="{1D514A1A-9BD1-4FF2-96B6-AC66961DBEF9}" destId="{6DD26397-D169-436F-B100-B1AA1F558BEC}" srcOrd="1" destOrd="0" presId="urn:microsoft.com/office/officeart/2005/8/layout/hierarchy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5EA2A-AD86-48A9-833B-886D130B30CE}">
      <dsp:nvSpPr>
        <dsp:cNvPr id="0" name=""/>
        <dsp:cNvSpPr/>
      </dsp:nvSpPr>
      <dsp:spPr>
        <a:xfrm>
          <a:off x="7398120" y="3329244"/>
          <a:ext cx="91440" cy="5223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234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F3821A5-AC74-4B0E-867A-90C433EF44FD}">
      <dsp:nvSpPr>
        <dsp:cNvPr id="0" name=""/>
        <dsp:cNvSpPr/>
      </dsp:nvSpPr>
      <dsp:spPr>
        <a:xfrm>
          <a:off x="4146062" y="2019872"/>
          <a:ext cx="3297777" cy="161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97777" y="0"/>
              </a:lnTo>
              <a:lnTo>
                <a:pt x="3297777" y="16160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D3C7BB2-553D-4DAE-82AA-1338C680E38D}">
      <dsp:nvSpPr>
        <dsp:cNvPr id="0" name=""/>
        <dsp:cNvSpPr/>
      </dsp:nvSpPr>
      <dsp:spPr>
        <a:xfrm>
          <a:off x="4220062" y="3315861"/>
          <a:ext cx="1104591" cy="525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239"/>
              </a:lnTo>
              <a:lnTo>
                <a:pt x="1104591" y="358239"/>
              </a:lnTo>
              <a:lnTo>
                <a:pt x="1104591" y="52568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A38C845-7ABF-4B0B-ACC7-2664B4CE9E02}">
      <dsp:nvSpPr>
        <dsp:cNvPr id="0" name=""/>
        <dsp:cNvSpPr/>
      </dsp:nvSpPr>
      <dsp:spPr>
        <a:xfrm>
          <a:off x="3115471" y="3315861"/>
          <a:ext cx="1104591" cy="525685"/>
        </a:xfrm>
        <a:custGeom>
          <a:avLst/>
          <a:gdLst/>
          <a:ahLst/>
          <a:cxnLst/>
          <a:rect l="0" t="0" r="0" b="0"/>
          <a:pathLst>
            <a:path>
              <a:moveTo>
                <a:pt x="1104591" y="0"/>
              </a:moveTo>
              <a:lnTo>
                <a:pt x="1104591" y="358239"/>
              </a:lnTo>
              <a:lnTo>
                <a:pt x="0" y="358239"/>
              </a:lnTo>
              <a:lnTo>
                <a:pt x="0" y="52568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D24EBC7-675B-4099-AA95-D15C077E883B}">
      <dsp:nvSpPr>
        <dsp:cNvPr id="0" name=""/>
        <dsp:cNvSpPr/>
      </dsp:nvSpPr>
      <dsp:spPr>
        <a:xfrm>
          <a:off x="4100342" y="2019872"/>
          <a:ext cx="91440" cy="1482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119719" y="0"/>
              </a:lnTo>
              <a:lnTo>
                <a:pt x="119719" y="14821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E820E6B-1FAC-4B46-B619-CFDFCC324882}">
      <dsp:nvSpPr>
        <dsp:cNvPr id="0" name=""/>
        <dsp:cNvSpPr/>
      </dsp:nvSpPr>
      <dsp:spPr>
        <a:xfrm>
          <a:off x="860568" y="3315861"/>
          <a:ext cx="91440" cy="5256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568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3AEF971-45A2-48C8-B3DD-705CCA6536E4}">
      <dsp:nvSpPr>
        <dsp:cNvPr id="0" name=""/>
        <dsp:cNvSpPr/>
      </dsp:nvSpPr>
      <dsp:spPr>
        <a:xfrm>
          <a:off x="906288" y="2019872"/>
          <a:ext cx="3239774" cy="148217"/>
        </a:xfrm>
        <a:custGeom>
          <a:avLst/>
          <a:gdLst/>
          <a:ahLst/>
          <a:cxnLst/>
          <a:rect l="0" t="0" r="0" b="0"/>
          <a:pathLst>
            <a:path>
              <a:moveTo>
                <a:pt x="3239774" y="0"/>
              </a:moveTo>
              <a:lnTo>
                <a:pt x="0" y="0"/>
              </a:lnTo>
              <a:lnTo>
                <a:pt x="0" y="14821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763AEF-2CEB-4BB8-86FD-0AF6883E5C06}">
      <dsp:nvSpPr>
        <dsp:cNvPr id="0" name=""/>
        <dsp:cNvSpPr/>
      </dsp:nvSpPr>
      <dsp:spPr>
        <a:xfrm>
          <a:off x="3242306" y="872101"/>
          <a:ext cx="1807513" cy="1147770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9C5985-AB47-4C4C-871E-7E2B8CE3E0A3}">
      <dsp:nvSpPr>
        <dsp:cNvPr id="0" name=""/>
        <dsp:cNvSpPr/>
      </dsp:nvSpPr>
      <dsp:spPr>
        <a:xfrm>
          <a:off x="3443141" y="1062894"/>
          <a:ext cx="1807513" cy="1147770"/>
        </a:xfrm>
        <a:prstGeom prst="roundRect">
          <a:avLst>
            <a:gd name="adj" fmla="val 10000"/>
          </a:avLst>
        </a:prstGeom>
        <a:noFill/>
        <a:ln w="9525" cap="flat" cmpd="sng" algn="ctr">
          <a:noFill/>
          <a:prstDash val="solid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600" kern="1200" dirty="0"/>
        </a:p>
      </dsp:txBody>
      <dsp:txXfrm>
        <a:off x="3476758" y="1096511"/>
        <a:ext cx="1740279" cy="1080536"/>
      </dsp:txXfrm>
    </dsp:sp>
    <dsp:sp modelId="{6E0CBC90-421A-4BF9-8B54-B7D6024F3724}">
      <dsp:nvSpPr>
        <dsp:cNvPr id="0" name=""/>
        <dsp:cNvSpPr/>
      </dsp:nvSpPr>
      <dsp:spPr>
        <a:xfrm>
          <a:off x="2531" y="2168090"/>
          <a:ext cx="1807513" cy="1147770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40F1A7-F291-4FE7-919E-148772D2C94D}">
      <dsp:nvSpPr>
        <dsp:cNvPr id="0" name=""/>
        <dsp:cNvSpPr/>
      </dsp:nvSpPr>
      <dsp:spPr>
        <a:xfrm>
          <a:off x="203366" y="2358883"/>
          <a:ext cx="1807513" cy="1147770"/>
        </a:xfrm>
        <a:prstGeom prst="roundRect">
          <a:avLst>
            <a:gd name="adj" fmla="val 10000"/>
          </a:avLst>
        </a:prstGeom>
        <a:solidFill>
          <a:schemeClr val="bg1"/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  <a:softEdge rad="31750"/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800" b="1" i="1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Powierzenie bezpośrednie</a:t>
          </a:r>
          <a:endParaRPr lang="pl-PL" sz="1800" i="1" u="none" kern="1200" dirty="0">
            <a:latin typeface="+mj-lt"/>
          </a:endParaRPr>
        </a:p>
      </dsp:txBody>
      <dsp:txXfrm>
        <a:off x="236983" y="2392500"/>
        <a:ext cx="1740279" cy="1080536"/>
      </dsp:txXfrm>
    </dsp:sp>
    <dsp:sp modelId="{4CBE53E1-ECA2-4391-94C5-FC331FBFC44D}">
      <dsp:nvSpPr>
        <dsp:cNvPr id="0" name=""/>
        <dsp:cNvSpPr/>
      </dsp:nvSpPr>
      <dsp:spPr>
        <a:xfrm>
          <a:off x="2531" y="3841546"/>
          <a:ext cx="1807513" cy="1147770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1FA5B-F7E8-4405-ABA5-66D3FED3FFFC}">
      <dsp:nvSpPr>
        <dsp:cNvPr id="0" name=""/>
        <dsp:cNvSpPr/>
      </dsp:nvSpPr>
      <dsp:spPr>
        <a:xfrm>
          <a:off x="203366" y="4032339"/>
          <a:ext cx="1807513" cy="1147770"/>
        </a:xfrm>
        <a:prstGeom prst="roundRect">
          <a:avLst>
            <a:gd name="adj" fmla="val 10000"/>
          </a:avLst>
        </a:prstGeom>
        <a:solidFill>
          <a:schemeClr val="bg1"/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  <a:softEdge rad="31750"/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600" kern="1200" dirty="0"/>
        </a:p>
      </dsp:txBody>
      <dsp:txXfrm>
        <a:off x="236983" y="4065956"/>
        <a:ext cx="1740279" cy="1080536"/>
      </dsp:txXfrm>
    </dsp:sp>
    <dsp:sp modelId="{2E5AF53B-52AB-4B69-8DC5-4EB1BAC19387}">
      <dsp:nvSpPr>
        <dsp:cNvPr id="0" name=""/>
        <dsp:cNvSpPr/>
      </dsp:nvSpPr>
      <dsp:spPr>
        <a:xfrm>
          <a:off x="3316305" y="2168090"/>
          <a:ext cx="1807513" cy="1147770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847952-1EAB-4311-B3EF-0392DE6DFCE8}">
      <dsp:nvSpPr>
        <dsp:cNvPr id="0" name=""/>
        <dsp:cNvSpPr/>
      </dsp:nvSpPr>
      <dsp:spPr>
        <a:xfrm>
          <a:off x="3517140" y="2358883"/>
          <a:ext cx="1807513" cy="1147770"/>
        </a:xfrm>
        <a:prstGeom prst="roundRect">
          <a:avLst>
            <a:gd name="adj" fmla="val 10000"/>
          </a:avLst>
        </a:prstGeom>
        <a:solidFill>
          <a:schemeClr val="bg1"/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  <a:softEdge rad="31750"/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2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Przetargi</a:t>
          </a:r>
        </a:p>
      </dsp:txBody>
      <dsp:txXfrm>
        <a:off x="3550757" y="2392500"/>
        <a:ext cx="1740279" cy="1080536"/>
      </dsp:txXfrm>
    </dsp:sp>
    <dsp:sp modelId="{F64A9AB7-21C5-4BF7-87D3-1E54FABF63E6}">
      <dsp:nvSpPr>
        <dsp:cNvPr id="0" name=""/>
        <dsp:cNvSpPr/>
      </dsp:nvSpPr>
      <dsp:spPr>
        <a:xfrm>
          <a:off x="2211714" y="3841546"/>
          <a:ext cx="1807513" cy="1147770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AE6461-F08E-4781-8F64-2E047D8F02DF}">
      <dsp:nvSpPr>
        <dsp:cNvPr id="0" name=""/>
        <dsp:cNvSpPr/>
      </dsp:nvSpPr>
      <dsp:spPr>
        <a:xfrm>
          <a:off x="2412549" y="4032339"/>
          <a:ext cx="1807513" cy="1147770"/>
        </a:xfrm>
        <a:prstGeom prst="roundRect">
          <a:avLst>
            <a:gd name="adj" fmla="val 10000"/>
          </a:avLst>
        </a:prstGeom>
        <a:solidFill>
          <a:schemeClr val="bg1"/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  <a:softEdge rad="31750"/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600" kern="1200" dirty="0"/>
        </a:p>
      </dsp:txBody>
      <dsp:txXfrm>
        <a:off x="2446166" y="4065956"/>
        <a:ext cx="1740279" cy="1080536"/>
      </dsp:txXfrm>
    </dsp:sp>
    <dsp:sp modelId="{711B8CF3-BC50-4284-8129-956DD72210E2}">
      <dsp:nvSpPr>
        <dsp:cNvPr id="0" name=""/>
        <dsp:cNvSpPr/>
      </dsp:nvSpPr>
      <dsp:spPr>
        <a:xfrm>
          <a:off x="4420897" y="3841546"/>
          <a:ext cx="1807513" cy="1147770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FA7EE9-C190-403F-A1C9-41F3A8D8E745}">
      <dsp:nvSpPr>
        <dsp:cNvPr id="0" name=""/>
        <dsp:cNvSpPr/>
      </dsp:nvSpPr>
      <dsp:spPr>
        <a:xfrm>
          <a:off x="4621732" y="4032339"/>
          <a:ext cx="1807513" cy="1147770"/>
        </a:xfrm>
        <a:prstGeom prst="roundRect">
          <a:avLst>
            <a:gd name="adj" fmla="val 10000"/>
          </a:avLst>
        </a:prstGeom>
        <a:solidFill>
          <a:schemeClr val="bg1"/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  <a:softEdge rad="31750"/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3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Komunikacja </a:t>
          </a:r>
          <a:r>
            <a:rPr lang="pl-PL" altLang="pl-PL" sz="1300" b="1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lokalna – </a:t>
          </a:r>
          <a:r>
            <a:rPr lang="pl-PL" altLang="pl-PL" sz="13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przetargi organizowane przez ZTM</a:t>
          </a:r>
          <a:endParaRPr lang="pl-PL" sz="1300" kern="1200" dirty="0"/>
        </a:p>
      </dsp:txBody>
      <dsp:txXfrm>
        <a:off x="4655349" y="4065956"/>
        <a:ext cx="1740279" cy="1080536"/>
      </dsp:txXfrm>
    </dsp:sp>
    <dsp:sp modelId="{3DE52B4F-C44A-4A83-A1EC-ACC179E80BA3}">
      <dsp:nvSpPr>
        <dsp:cNvPr id="0" name=""/>
        <dsp:cNvSpPr/>
      </dsp:nvSpPr>
      <dsp:spPr>
        <a:xfrm>
          <a:off x="6540084" y="2181473"/>
          <a:ext cx="1807513" cy="1147770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771166-9EE8-4665-8D2D-0D654356B991}">
      <dsp:nvSpPr>
        <dsp:cNvPr id="0" name=""/>
        <dsp:cNvSpPr/>
      </dsp:nvSpPr>
      <dsp:spPr>
        <a:xfrm>
          <a:off x="6740919" y="2372266"/>
          <a:ext cx="1807513" cy="1147770"/>
        </a:xfrm>
        <a:prstGeom prst="roundRect">
          <a:avLst>
            <a:gd name="adj" fmla="val 10000"/>
          </a:avLst>
        </a:prstGeom>
        <a:solidFill>
          <a:schemeClr val="bg1"/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  <a:softEdge rad="31750"/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Umowy o honorowanie biletów</a:t>
          </a:r>
          <a:endParaRPr lang="pl-PL" sz="1800" i="1" kern="1200" dirty="0">
            <a:latin typeface="+mj-lt"/>
          </a:endParaRPr>
        </a:p>
      </dsp:txBody>
      <dsp:txXfrm>
        <a:off x="6774536" y="2405883"/>
        <a:ext cx="1740279" cy="1080536"/>
      </dsp:txXfrm>
    </dsp:sp>
    <dsp:sp modelId="{4565CC9A-6421-45B8-81CF-DA09274A7BF1}">
      <dsp:nvSpPr>
        <dsp:cNvPr id="0" name=""/>
        <dsp:cNvSpPr/>
      </dsp:nvSpPr>
      <dsp:spPr>
        <a:xfrm>
          <a:off x="6540084" y="3851589"/>
          <a:ext cx="1807513" cy="1147770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727300-A426-4212-8D6C-EB0203FE421A}">
      <dsp:nvSpPr>
        <dsp:cNvPr id="0" name=""/>
        <dsp:cNvSpPr/>
      </dsp:nvSpPr>
      <dsp:spPr>
        <a:xfrm>
          <a:off x="6740919" y="4042382"/>
          <a:ext cx="1807513" cy="1147770"/>
        </a:xfrm>
        <a:prstGeom prst="roundRect">
          <a:avLst>
            <a:gd name="adj" fmla="val 10000"/>
          </a:avLst>
        </a:prstGeom>
        <a:solidFill>
          <a:schemeClr val="bg1"/>
        </a:solidFill>
        <a:ln w="9525" cap="flat" cmpd="sng" algn="ctr">
          <a:solidFill>
            <a:schemeClr val="bg1">
              <a:lumMod val="6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  <a:softEdge rad="31750"/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600" kern="1200" dirty="0" smtClean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600" kern="1200" dirty="0"/>
        </a:p>
      </dsp:txBody>
      <dsp:txXfrm>
        <a:off x="6774536" y="4075999"/>
        <a:ext cx="1740279" cy="1080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DF478-CFDF-4287-8C79-14227DC7285E}" type="datetimeFigureOut">
              <a:rPr lang="pl-PL" smtClean="0"/>
              <a:t>2018-10-26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B51D9-2829-4522-BD30-817A6742AF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2225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837BF-42D5-4BB0-9383-5FABCD66FA57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44CB7-6F44-44F3-A3E9-E6F8B6972A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372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44CB7-6F44-44F3-A3E9-E6F8B6972A7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40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44CB7-6F44-44F3-A3E9-E6F8B6972A7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65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44CB7-6F44-44F3-A3E9-E6F8B6972A7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92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44CB7-6F44-44F3-A3E9-E6F8B6972A7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18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14FC-50AE-4BCA-8BB5-243D1466B20B}" type="datetimeFigureOut">
              <a:rPr lang="pl-PL" smtClean="0"/>
              <a:t>2018-10-26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4712-80D3-45C5-BDD4-D9D7D7D9F91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23622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14FC-50AE-4BCA-8BB5-243D1466B20B}" type="datetimeFigureOut">
              <a:rPr lang="pl-PL" smtClean="0"/>
              <a:t>2018-10-26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4712-80D3-45C5-BDD4-D9D7D7D9F91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0249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14FC-50AE-4BCA-8BB5-243D1466B20B}" type="datetimeFigureOut">
              <a:rPr lang="pl-PL" smtClean="0"/>
              <a:t>2018-10-26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4712-80D3-45C5-BDD4-D9D7D7D9F91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6408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14FC-50AE-4BCA-8BB5-243D1466B20B}" type="datetimeFigureOut">
              <a:rPr lang="pl-PL" smtClean="0"/>
              <a:t>2018-10-26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4712-80D3-45C5-BDD4-D9D7D7D9F91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808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14FC-50AE-4BCA-8BB5-243D1466B20B}" type="datetimeFigureOut">
              <a:rPr lang="pl-PL" smtClean="0"/>
              <a:t>2018-10-26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4712-80D3-45C5-BDD4-D9D7D7D9F91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343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14FC-50AE-4BCA-8BB5-243D1466B20B}" type="datetimeFigureOut">
              <a:rPr lang="pl-PL" smtClean="0"/>
              <a:t>2018-10-26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4712-80D3-45C5-BDD4-D9D7D7D9F91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425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14FC-50AE-4BCA-8BB5-243D1466B20B}" type="datetimeFigureOut">
              <a:rPr lang="pl-PL" smtClean="0"/>
              <a:t>2018-10-26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4712-80D3-45C5-BDD4-D9D7D7D9F91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157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14FC-50AE-4BCA-8BB5-243D1466B20B}" type="datetimeFigureOut">
              <a:rPr lang="pl-PL" smtClean="0"/>
              <a:t>2018-10-26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4712-80D3-45C5-BDD4-D9D7D7D9F91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420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14FC-50AE-4BCA-8BB5-243D1466B20B}" type="datetimeFigureOut">
              <a:rPr lang="pl-PL" smtClean="0"/>
              <a:t>2018-10-26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4712-80D3-45C5-BDD4-D9D7D7D9F91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332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14FC-50AE-4BCA-8BB5-243D1466B20B}" type="datetimeFigureOut">
              <a:rPr lang="pl-PL" smtClean="0"/>
              <a:t>2018-10-26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4712-80D3-45C5-BDD4-D9D7D7D9F91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144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14FC-50AE-4BCA-8BB5-243D1466B20B}" type="datetimeFigureOut">
              <a:rPr lang="pl-PL" smtClean="0"/>
              <a:t>2018-10-26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B4712-80D3-45C5-BDD4-D9D7D7D9F91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150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114FC-50AE-4BCA-8BB5-243D1466B20B}" type="datetimeFigureOut">
              <a:rPr lang="pl-PL" smtClean="0"/>
              <a:t>2018-10-26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B4712-80D3-45C5-BDD4-D9D7D7D9F91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116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diagramData" Target="../diagrams/data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5.gif"/><Relationship Id="rId5" Type="http://schemas.openxmlformats.org/officeDocument/2006/relationships/diagramColors" Target="../diagrams/colors1.xml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255415" y="2714144"/>
            <a:ext cx="86240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pl-PL" alt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Działania na rzecz integracji oferty </a:t>
            </a:r>
          </a:p>
          <a:p>
            <a:pPr algn="ctr" fontAlgn="base">
              <a:spcAft>
                <a:spcPct val="0"/>
              </a:spcAft>
            </a:pPr>
            <a:r>
              <a:rPr lang="pl-PL" alt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transportu zbiorowego w aglomeracji – </a:t>
            </a:r>
          </a:p>
          <a:p>
            <a:pPr algn="ctr" fontAlgn="base">
              <a:spcAft>
                <a:spcPct val="0"/>
              </a:spcAft>
            </a:pPr>
            <a:r>
              <a:rPr lang="pl-PL" alt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perspektywy i bariery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5534561"/>
            <a:ext cx="417646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pl-PL" altLang="pl-PL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Wiesław Witek</a:t>
            </a:r>
            <a:endParaRPr lang="pl-PL" altLang="pl-PL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itchFamily="34" charset="0"/>
              <a:cs typeface="Calibri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pl-P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Dyrektor Zarządu </a:t>
            </a:r>
            <a:r>
              <a:rPr lang="pl-P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Transportu Miejskiego</a:t>
            </a:r>
          </a:p>
          <a:p>
            <a:pPr fontAlgn="base">
              <a:spcAft>
                <a:spcPct val="0"/>
              </a:spcAft>
            </a:pPr>
            <a:r>
              <a:rPr lang="pl-PL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w</a:t>
            </a:r>
            <a:r>
              <a:rPr lang="pl-P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itchFamily="34" charset="0"/>
              </a:rPr>
              <a:t> Warszawie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72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95736" y="-76942"/>
            <a:ext cx="6156177" cy="1077218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alt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ŚREDNI WIEK TABORU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(dane na czerwiec 2018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  <a:endParaRPr lang="pl-PL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3" name="Wykres 2"/>
          <p:cNvGraphicFramePr/>
          <p:nvPr>
            <p:extLst>
              <p:ext uri="{D42A27DB-BD31-4B8C-83A1-F6EECF244321}">
                <p14:modId xmlns:p14="http://schemas.microsoft.com/office/powerpoint/2010/main" val="3742883790"/>
              </p:ext>
            </p:extLst>
          </p:nvPr>
        </p:nvGraphicFramePr>
        <p:xfrm>
          <a:off x="1" y="980728"/>
          <a:ext cx="914400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8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j.kajszczak\Desktop\JK\VARIA\prezentacje\ZNICZ 2016\zdj\mloci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284984"/>
            <a:ext cx="3744415" cy="249003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79512" y="5805264"/>
            <a:ext cx="3946449" cy="615553"/>
          </a:xfrm>
          <a:prstGeom prst="rect">
            <a:avLst/>
          </a:prstGeom>
          <a:ln cap="rnd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700" b="1" dirty="0" smtClean="0">
                <a:latin typeface="Calibri" panose="020F0502020204030204" pitchFamily="34" charset="0"/>
              </a:rPr>
              <a:t>Specjalna mapa dla osób niewidomych      i niedowidzących na stacji Metro Młociny</a:t>
            </a:r>
            <a:endParaRPr lang="en-US" sz="1700" dirty="0">
              <a:latin typeface="Calibri" panose="020F050202020403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130610" y="2492896"/>
            <a:ext cx="4905886" cy="1015663"/>
          </a:xfrm>
          <a:prstGeom prst="rect">
            <a:avLst/>
          </a:prstGeom>
          <a:ln cap="rnd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Kierowcy są zobowiązani do pomocy osobom z niepełnosprawnościami w trakcie wsiadania/wysiadania z pojazdu</a:t>
            </a:r>
            <a:endParaRPr lang="en-US" sz="2000" b="1" dirty="0"/>
          </a:p>
        </p:txBody>
      </p:sp>
      <p:sp>
        <p:nvSpPr>
          <p:cNvPr id="13" name="Prostokąt 12"/>
          <p:cNvSpPr/>
          <p:nvPr/>
        </p:nvSpPr>
        <p:spPr>
          <a:xfrm>
            <a:off x="4125962" y="1052736"/>
            <a:ext cx="4910534" cy="1323439"/>
          </a:xfrm>
          <a:prstGeom prst="rect">
            <a:avLst/>
          </a:prstGeom>
          <a:ln cap="rnd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Cała flota autobusowa jest niskopodłogowa   - jest to duże udogodnienie dla osób                  z ograniczoną mobilnością oraz psami przewodnikami</a:t>
            </a:r>
            <a:endParaRPr lang="en-US" sz="2000" b="1" dirty="0"/>
          </a:p>
        </p:txBody>
      </p:sp>
      <p:pic>
        <p:nvPicPr>
          <p:cNvPr id="15" name="Picture 2" descr="Znalezione obrazy dla zapytania ztm warszawa baga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08720"/>
            <a:ext cx="3816423" cy="2542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1835696" y="128826"/>
            <a:ext cx="7056784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”JAKOŚĆ PONAD WSZYSTKO”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C:\Users\j.kajszczak\Desktop\BZDETY\Stażysta\rozne\z7011576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40" y="3510609"/>
            <a:ext cx="4322332" cy="3014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15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Podobny obra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14" name="AutoShape 6" descr="Podobny obra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pic>
        <p:nvPicPr>
          <p:cNvPr id="18" name="Picture 4" descr="C:\Users\j.kajszczak\Desktop\BZDETY\Stażysta\rozne\foto_ztm_rozne_9_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573016"/>
            <a:ext cx="3292983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rostokąt 19"/>
          <p:cNvSpPr/>
          <p:nvPr/>
        </p:nvSpPr>
        <p:spPr>
          <a:xfrm>
            <a:off x="179512" y="1052736"/>
            <a:ext cx="4297165" cy="2246769"/>
          </a:xfrm>
          <a:prstGeom prst="rect">
            <a:avLst/>
          </a:prstGeom>
          <a:ln cap="rnd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Nowoczesny tabor jest wyposażony     w wiele udogodnień dla osób                  z niepełnosprawnościami</a:t>
            </a:r>
            <a:r>
              <a:rPr lang="en-US" sz="2000" b="1" dirty="0" smtClean="0"/>
              <a:t>: </a:t>
            </a:r>
            <a:endParaRPr lang="pl-PL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 smtClean="0"/>
              <a:t>wyświetlacze informujące o trasie    i przesiadkach,</a:t>
            </a:r>
            <a:r>
              <a:rPr lang="en-US" sz="2000" b="1" dirty="0" smtClean="0"/>
              <a:t> </a:t>
            </a:r>
            <a:endParaRPr lang="pl-PL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 smtClean="0"/>
              <a:t>zapowiedzi głosowe</a:t>
            </a:r>
            <a:r>
              <a:rPr lang="en-US" sz="2000" b="1" dirty="0" smtClean="0"/>
              <a:t>, </a:t>
            </a:r>
            <a:endParaRPr lang="pl-PL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/>
              <a:t>p</a:t>
            </a:r>
            <a:r>
              <a:rPr lang="pl-PL" sz="2000" b="1" dirty="0" smtClean="0"/>
              <a:t>rzyciski </a:t>
            </a:r>
            <a:r>
              <a:rPr lang="en-US" sz="2000" b="1" dirty="0" smtClean="0"/>
              <a:t>STOP </a:t>
            </a:r>
            <a:r>
              <a:rPr lang="pl-PL" sz="2000" b="1" dirty="0" smtClean="0"/>
              <a:t>z alfabetem</a:t>
            </a:r>
            <a:r>
              <a:rPr lang="en-US" sz="2000" b="1" dirty="0" smtClean="0"/>
              <a:t> Braille</a:t>
            </a:r>
            <a:r>
              <a:rPr lang="pl-PL" sz="2000" b="1" dirty="0" smtClean="0"/>
              <a:t>’a</a:t>
            </a:r>
            <a:endParaRPr lang="pl-PL" sz="2000" b="1" dirty="0" smtClean="0">
              <a:latin typeface="+mj-lt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1835696" y="128826"/>
            <a:ext cx="7056784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”JAKOŚĆ PONAD WSZYSTKO”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j.kajszczak\Desktop\BZDETY\Stażysta\rozne\20150731_metro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92828"/>
            <a:ext cx="3384376" cy="21481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j.kajszczak\Desktop\BZDETY\Stażysta\rozne\Met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04" y="3860086"/>
            <a:ext cx="3995936" cy="266525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4716016" y="3154115"/>
            <a:ext cx="4320480" cy="707886"/>
          </a:xfrm>
          <a:prstGeom prst="rect">
            <a:avLst/>
          </a:prstGeom>
          <a:ln cap="rnd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latin typeface="Calibri" panose="020F0502020204030204" pitchFamily="34" charset="0"/>
              </a:rPr>
              <a:t>Metro </a:t>
            </a:r>
            <a:r>
              <a:rPr lang="pl-PL" sz="2000" b="1" dirty="0" smtClean="0">
                <a:latin typeface="Calibri" panose="020F0502020204030204" pitchFamily="34" charset="0"/>
              </a:rPr>
              <a:t>–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pl-PL" sz="2000" b="1" dirty="0" smtClean="0">
                <a:latin typeface="Calibri" panose="020F0502020204030204" pitchFamily="34" charset="0"/>
              </a:rPr>
              <a:t>ścieżki dla niewidomych oraz bramki dla osób na wózkach</a:t>
            </a:r>
            <a:endParaRPr lang="pl-PL" sz="2000" b="1" dirty="0">
              <a:latin typeface="Calibri" panose="020F0502020204030204" pitchFamily="34" charset="0"/>
            </a:endParaRPr>
          </a:p>
        </p:txBody>
      </p:sp>
      <p:pic>
        <p:nvPicPr>
          <p:cNvPr id="12" name="Picture 3" descr="C:\Users\j.kajszczak\Desktop\BZDETY\Stażysta\rozne\aa_320_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71512"/>
            <a:ext cx="3225840" cy="3225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70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\\BETA\foto\FOTO\FOTO_NF\FOTO Leszek\2016-09-21_konferencja_Mobilis\IMG_9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980553"/>
            <a:ext cx="4644008" cy="3096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\\beta\dokumenty_nf\FOTO Leszek\2016-11-22_zajezdnia_Arriva\wybr\IMG_8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11">
            <a:off x="108157" y="1026098"/>
            <a:ext cx="4381221" cy="2920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\\beta\dokumenty_nf\FOTO Leszek\2016-08-05_Mobilis\IMG_11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2590">
            <a:off x="40712" y="3475572"/>
            <a:ext cx="4433054" cy="2955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rostokąt 25"/>
          <p:cNvSpPr/>
          <p:nvPr/>
        </p:nvSpPr>
        <p:spPr>
          <a:xfrm>
            <a:off x="179512" y="1124744"/>
            <a:ext cx="4320480" cy="707886"/>
          </a:xfrm>
          <a:prstGeom prst="rect">
            <a:avLst/>
          </a:prstGeom>
          <a:ln cap="rnd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sz="2000" b="1" dirty="0" smtClean="0"/>
              <a:t>W 2016 roku zostały podpisane nowe umowy na obsługę komunikacyjną</a:t>
            </a:r>
            <a:endParaRPr lang="pl-PL" sz="2000" b="1" dirty="0"/>
          </a:p>
        </p:txBody>
      </p:sp>
      <p:sp>
        <p:nvSpPr>
          <p:cNvPr id="28" name="Prostokąt 27"/>
          <p:cNvSpPr/>
          <p:nvPr/>
        </p:nvSpPr>
        <p:spPr>
          <a:xfrm>
            <a:off x="4499992" y="4985881"/>
            <a:ext cx="4536504" cy="1323439"/>
          </a:xfrm>
          <a:prstGeom prst="rect">
            <a:avLst/>
          </a:prstGeom>
          <a:ln cap="rnd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Przed rozpoczęciem kursowania przeprowadzono proces </a:t>
            </a:r>
            <a:r>
              <a:rPr lang="pl-PL" sz="2000" b="1" dirty="0" smtClean="0"/>
              <a:t>certyfikacji. </a:t>
            </a:r>
          </a:p>
          <a:p>
            <a:pPr algn="ctr"/>
            <a:r>
              <a:rPr lang="pl-PL" sz="2000" b="1" dirty="0" smtClean="0"/>
              <a:t>To </a:t>
            </a:r>
            <a:r>
              <a:rPr lang="pl-PL" sz="2000" b="1" dirty="0"/>
              <a:t>nowy wymóg zapewniający wysoką jakość świadczonych </a:t>
            </a:r>
            <a:r>
              <a:rPr lang="pl-PL" sz="2000" b="1" dirty="0" smtClean="0"/>
              <a:t>usług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835696" y="128826"/>
            <a:ext cx="7056784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”JAKOŚĆ PONAD WSZYSTKO”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83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4"/>
          <p:cNvSpPr>
            <a:spLocks noGrp="1"/>
          </p:cNvSpPr>
          <p:nvPr>
            <p:ph type="title"/>
          </p:nvPr>
        </p:nvSpPr>
        <p:spPr>
          <a:xfrm>
            <a:off x="1763688" y="116632"/>
            <a:ext cx="7127802" cy="741526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TARYFA BILETOWA – CZĘŚĆ EKOSYSTEMU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p.galinska\Desktop\Rysune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" y="4293097"/>
            <a:ext cx="9070790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868144" y="3356992"/>
            <a:ext cx="3168352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Calibri" pitchFamily="34" charset="0"/>
              </a:rPr>
              <a:t>Każda </a:t>
            </a:r>
            <a:r>
              <a:rPr lang="pl-PL" b="1" dirty="0" smtClean="0">
                <a:latin typeface="Calibri" pitchFamily="34" charset="0"/>
              </a:rPr>
              <a:t>osoba korzystająca </a:t>
            </a:r>
          </a:p>
          <a:p>
            <a:pPr algn="ctr"/>
            <a:r>
              <a:rPr lang="pl-PL" b="1" dirty="0" smtClean="0">
                <a:latin typeface="Calibri" pitchFamily="34" charset="0"/>
              </a:rPr>
              <a:t>z </a:t>
            </a:r>
            <a:r>
              <a:rPr lang="pl-PL" b="1" dirty="0">
                <a:latin typeface="Calibri" pitchFamily="34" charset="0"/>
              </a:rPr>
              <a:t>transportu publicznego ma realny </a:t>
            </a:r>
            <a:r>
              <a:rPr lang="pl-PL" b="1" dirty="0" smtClean="0">
                <a:latin typeface="Calibri" pitchFamily="34" charset="0"/>
              </a:rPr>
              <a:t>wpływ na </a:t>
            </a:r>
            <a:r>
              <a:rPr lang="pl-PL" b="1" dirty="0">
                <a:latin typeface="Calibri" pitchFamily="34" charset="0"/>
              </a:rPr>
              <a:t>ochronę </a:t>
            </a:r>
            <a:r>
              <a:rPr lang="pl-PL" b="1" dirty="0" smtClean="0">
                <a:latin typeface="Calibri" pitchFamily="34" charset="0"/>
              </a:rPr>
              <a:t>środowiska</a:t>
            </a:r>
            <a:endParaRPr lang="pl-PL" b="1" dirty="0">
              <a:latin typeface="Calibri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20" y="1052736"/>
            <a:ext cx="4537612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Calibri" panose="020F0502020204030204" pitchFamily="34" charset="0"/>
                <a:cs typeface="Arial" panose="020B0604020202020204" pitchFamily="34" charset="0"/>
              </a:rPr>
              <a:t>Tańsze bilety dla Warszawiaków oraz </a:t>
            </a:r>
            <a:endParaRPr lang="pl-PL" b="1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Mieszkańców Aglomeracji </a:t>
            </a:r>
            <a:r>
              <a:rPr lang="pl-PL" b="1" dirty="0">
                <a:latin typeface="Calibri" panose="020F0502020204030204" pitchFamily="34" charset="0"/>
                <a:cs typeface="Arial" panose="020B0604020202020204" pitchFamily="34" charset="0"/>
              </a:rPr>
              <a:t>warszawskiej </a:t>
            </a:r>
            <a:r>
              <a:rPr 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oszczędności </a:t>
            </a:r>
            <a:r>
              <a:rPr lang="pl-PL" b="1" dirty="0">
                <a:latin typeface="Calibri" panose="020F0502020204030204" pitchFamily="34" charset="0"/>
                <a:cs typeface="Arial" panose="020B0604020202020204" pitchFamily="34" charset="0"/>
              </a:rPr>
              <a:t>w rodzinnych </a:t>
            </a:r>
            <a:r>
              <a:rPr 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budżetach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mniej </a:t>
            </a:r>
            <a:r>
              <a:rPr lang="pl-PL" b="1" dirty="0">
                <a:latin typeface="Calibri" panose="020F0502020204030204" pitchFamily="34" charset="0"/>
                <a:cs typeface="Arial" panose="020B0604020202020204" pitchFamily="34" charset="0"/>
              </a:rPr>
              <a:t>samochodów na ulicach </a:t>
            </a:r>
            <a:r>
              <a:rPr 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oraz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czystsze </a:t>
            </a:r>
            <a:r>
              <a:rPr lang="pl-PL" b="1" dirty="0">
                <a:latin typeface="Calibri" panose="020F0502020204030204" pitchFamily="34" charset="0"/>
                <a:cs typeface="Arial" panose="020B0604020202020204" pitchFamily="34" charset="0"/>
              </a:rPr>
              <a:t>powietrze w naszej </a:t>
            </a:r>
            <a:r>
              <a:rPr 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Metropolii</a:t>
            </a:r>
            <a:endParaRPr lang="pl-PL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4" descr="Podobny obra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6" descr="Podobny obra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AutoShape 10" descr="Znalezione obrazy dla zapytania green tree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12" descr="Znalezione obrazy dla zapytania green tree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" name="Picture 14" descr="Znalezione obrazy dla zapytania green tree png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79" y="980728"/>
            <a:ext cx="2988333" cy="2415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143768" y="2660719"/>
            <a:ext cx="558036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olityki taryfowa ZTM stawia na to, </a:t>
            </a:r>
            <a:r>
              <a:rPr lang="pl-PL" b="1" dirty="0">
                <a:latin typeface="Calibri" panose="020F0502020204030204" pitchFamily="34" charset="0"/>
                <a:cs typeface="Arial" panose="020B0604020202020204" pitchFamily="34" charset="0"/>
              </a:rPr>
              <a:t>aby poruszanie </a:t>
            </a:r>
            <a:endParaRPr lang="pl-PL" b="1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się </a:t>
            </a:r>
            <a:r>
              <a:rPr lang="pl-PL" b="1" dirty="0">
                <a:latin typeface="Calibri" panose="020F0502020204030204" pitchFamily="34" charset="0"/>
                <a:cs typeface="Arial" panose="020B0604020202020204" pitchFamily="34" charset="0"/>
              </a:rPr>
              <a:t>pomiędzy strefami biletowymi było bardziej dostępne dla każdego i odbywało się środkami transportu publicznego bezpiecznymi dla </a:t>
            </a:r>
            <a:r>
              <a:rPr 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środowiska</a:t>
            </a:r>
            <a:endParaRPr lang="pl-PL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/>
          <p:cNvGrpSpPr/>
          <p:nvPr/>
        </p:nvGrpSpPr>
        <p:grpSpPr>
          <a:xfrm>
            <a:off x="-11460" y="940906"/>
            <a:ext cx="9155460" cy="6016486"/>
            <a:chOff x="-11460" y="940906"/>
            <a:chExt cx="9155460" cy="6016486"/>
          </a:xfrm>
        </p:grpSpPr>
        <p:pic>
          <p:nvPicPr>
            <p:cNvPr id="3074" name="Picture 2" descr="\\delta\PP0\MAPY\Ogólne mapy ZTM\wawa kolej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60" y="940906"/>
              <a:ext cx="9155460" cy="5917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3" y="6137140"/>
              <a:ext cx="2548533" cy="793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9" y="940906"/>
              <a:ext cx="3059831" cy="1407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6451229"/>
              <a:ext cx="1944216" cy="50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5373216"/>
            <a:ext cx="4394373" cy="1380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82086" y="182611"/>
            <a:ext cx="1786020" cy="3382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7" y="1491806"/>
            <a:ext cx="2900139" cy="1793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81674"/>
            <a:ext cx="2520280" cy="1651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p.zalecki\Desktop\IMG_94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085184"/>
            <a:ext cx="2746316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0749"/>
            <a:ext cx="1944216" cy="50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3779912" y="5412993"/>
            <a:ext cx="5010497" cy="1400383"/>
          </a:xfrm>
          <a:prstGeom prst="rect">
            <a:avLst/>
          </a:prstGeom>
          <a:ln cap="rnd" cmpd="dbl">
            <a:solidFill>
              <a:schemeClr val="tx1">
                <a:lumMod val="95000"/>
                <a:lumOff val="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altLang="pl-PL" sz="1600" b="1" dirty="0"/>
              <a:t>SKM stanowi uzupełnienie połączeń </a:t>
            </a:r>
            <a:endParaRPr lang="pl-PL" altLang="pl-PL" sz="1600" b="1" dirty="0" smtClean="0"/>
          </a:p>
          <a:p>
            <a:pPr algn="ctr">
              <a:buNone/>
            </a:pPr>
            <a:r>
              <a:rPr lang="pl-PL" altLang="pl-PL" sz="1600" b="1" dirty="0" smtClean="0"/>
              <a:t>Kolei </a:t>
            </a:r>
            <a:r>
              <a:rPr lang="pl-PL" altLang="pl-PL" sz="1600" b="1" dirty="0"/>
              <a:t>Mazowieckich w najbliższym otoczeniu Warszawy</a:t>
            </a:r>
          </a:p>
          <a:p>
            <a:pPr algn="ctr">
              <a:buFont typeface="Arial" panose="020B0604020202020204" pitchFamily="34" charset="0"/>
              <a:buNone/>
            </a:pPr>
            <a:endParaRPr lang="pl-PL" altLang="pl-PL" sz="500" b="1" dirty="0"/>
          </a:p>
          <a:p>
            <a:pPr algn="ctr">
              <a:buNone/>
            </a:pPr>
            <a:r>
              <a:rPr lang="pl-PL" altLang="pl-PL" sz="1600" b="1" dirty="0"/>
              <a:t>Wspólny Bilet ZTM-KM-WKD </a:t>
            </a:r>
            <a:r>
              <a:rPr lang="pl-PL" altLang="pl-PL" sz="1600" b="1" dirty="0" smtClean="0"/>
              <a:t>– </a:t>
            </a:r>
          </a:p>
          <a:p>
            <a:pPr algn="ctr">
              <a:buNone/>
            </a:pPr>
            <a:r>
              <a:rPr lang="pl-PL" altLang="pl-PL" sz="1600" b="1" dirty="0" smtClean="0"/>
              <a:t>26 stacji KM i WKD poza Warszawą </a:t>
            </a:r>
          </a:p>
          <a:p>
            <a:pPr algn="ctr">
              <a:buNone/>
            </a:pPr>
            <a:r>
              <a:rPr lang="pl-PL" altLang="pl-PL" sz="1600" b="1" dirty="0" smtClean="0"/>
              <a:t>w </a:t>
            </a:r>
            <a:r>
              <a:rPr lang="pl-PL" altLang="pl-PL" sz="1600" b="1" dirty="0"/>
              <a:t>14 gminach </a:t>
            </a:r>
            <a:r>
              <a:rPr lang="pl-PL" altLang="pl-PL" sz="1600" b="1" dirty="0" smtClean="0"/>
              <a:t>(</a:t>
            </a:r>
            <a:r>
              <a:rPr lang="pl-PL" altLang="pl-PL" sz="1600" b="1" dirty="0"/>
              <a:t>8 korytarzy kolejowych)</a:t>
            </a:r>
          </a:p>
        </p:txBody>
      </p:sp>
      <p:sp>
        <p:nvSpPr>
          <p:cNvPr id="16" name="Prostokąt 7"/>
          <p:cNvSpPr>
            <a:spLocks noChangeArrowheads="1"/>
          </p:cNvSpPr>
          <p:nvPr/>
        </p:nvSpPr>
        <p:spPr bwMode="auto">
          <a:xfrm>
            <a:off x="4211960" y="997682"/>
            <a:ext cx="4860032" cy="1711238"/>
          </a:xfrm>
          <a:prstGeom prst="rect">
            <a:avLst/>
          </a:prstGeom>
          <a:noFill/>
          <a:ln w="9525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buSzPct val="70000"/>
              <a:buNone/>
            </a:pPr>
            <a:r>
              <a:rPr lang="pl-PL" altLang="pl-PL" sz="1600" b="1" dirty="0" smtClean="0"/>
              <a:t>Od 2007 roku funkcjonuje oferta Wspólnego Biletu. Dzięki niej </a:t>
            </a:r>
            <a:r>
              <a:rPr lang="pl-PL" altLang="pl-PL" sz="1600" b="1" dirty="0"/>
              <a:t>p</a:t>
            </a:r>
            <a:r>
              <a:rPr lang="pl-PL" sz="1600" b="1" dirty="0" smtClean="0"/>
              <a:t>osiadacze </a:t>
            </a:r>
            <a:r>
              <a:rPr lang="pl-PL" sz="1600" b="1" dirty="0"/>
              <a:t>wybranych biletów ZTM  mogą </a:t>
            </a:r>
            <a:r>
              <a:rPr lang="pl-PL" sz="1600" b="1" dirty="0" smtClean="0"/>
              <a:t>podróżować pociągami </a:t>
            </a:r>
            <a:r>
              <a:rPr lang="pl-PL" sz="1600" b="1" dirty="0"/>
              <a:t>podmiejskimi na terenie Warszawy i niektórych gmin ościennych</a:t>
            </a:r>
          </a:p>
          <a:p>
            <a:pPr marL="0" indent="0" algn="ctr">
              <a:buSzPct val="70000"/>
              <a:buNone/>
            </a:pPr>
            <a:endParaRPr lang="pl-PL" altLang="pl-PL" sz="500" b="1" dirty="0" smtClean="0"/>
          </a:p>
          <a:p>
            <a:pPr marL="0" indent="0" algn="ctr">
              <a:buSzPct val="70000"/>
              <a:buNone/>
            </a:pPr>
            <a:r>
              <a:rPr lang="pl-PL" altLang="pl-PL" sz="1600" b="1" dirty="0" smtClean="0"/>
              <a:t>W </a:t>
            </a:r>
            <a:r>
              <a:rPr lang="pl-PL" altLang="pl-PL" sz="1600" b="1" dirty="0"/>
              <a:t>grudniu 2015 roku </a:t>
            </a:r>
            <a:r>
              <a:rPr lang="pl-PL" altLang="pl-PL" sz="1600" b="1" dirty="0" smtClean="0"/>
              <a:t>prolongowano umowę </a:t>
            </a:r>
            <a:r>
              <a:rPr lang="pl-PL" altLang="pl-PL" sz="1600" b="1" dirty="0"/>
              <a:t>między </a:t>
            </a:r>
            <a:r>
              <a:rPr lang="pl-PL" altLang="pl-PL" sz="1600" b="1" dirty="0" smtClean="0"/>
              <a:t>ZTM </a:t>
            </a:r>
            <a:r>
              <a:rPr lang="pl-PL" altLang="pl-PL" sz="1600" b="1" dirty="0"/>
              <a:t>a Kolejami </a:t>
            </a:r>
            <a:r>
              <a:rPr lang="pl-PL" altLang="pl-PL" sz="1600" b="1" dirty="0" smtClean="0"/>
              <a:t>Mazowieckimi na kolejne cztery lata</a:t>
            </a:r>
            <a:endParaRPr lang="pl-PL" altLang="pl-PL" sz="1600" b="1" dirty="0"/>
          </a:p>
        </p:txBody>
      </p:sp>
      <p:sp>
        <p:nvSpPr>
          <p:cNvPr id="18" name="Prostokąt 17"/>
          <p:cNvSpPr/>
          <p:nvPr/>
        </p:nvSpPr>
        <p:spPr>
          <a:xfrm>
            <a:off x="2915816" y="128826"/>
            <a:ext cx="3888432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WSPÓLNY BILET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695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108">
            <a:off x="-76836" y="2957120"/>
            <a:ext cx="4764364" cy="3168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763949" y="1"/>
            <a:ext cx="7380052" cy="980727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KARTA UCZNIA – BUDOWANIE POSTAWY PROEKOLOGICZNEJ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20" y="1270501"/>
            <a:ext cx="586865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altLang="pl-PL" b="1" dirty="0">
                <a:latin typeface="Calibri" panose="020F0502020204030204" pitchFamily="34" charset="0"/>
                <a:cs typeface="Arial" panose="020B0604020202020204" pitchFamily="34" charset="0"/>
              </a:rPr>
              <a:t>W kwietniu 2017 roku Rada Miasta Stołecznego Warszawy przyznała uprawnienia uczniom do bezpłatnych </a:t>
            </a:r>
            <a:r>
              <a:rPr lang="pl-PL" alt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przejazdów</a:t>
            </a:r>
            <a:endParaRPr lang="pl-PL" altLang="pl-PL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691680" y="2204864"/>
            <a:ext cx="538109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altLang="pl-PL" b="1" dirty="0">
                <a:latin typeface="Calibri" panose="020F0502020204030204" pitchFamily="34" charset="0"/>
                <a:cs typeface="Arial" panose="020B0604020202020204" pitchFamily="34" charset="0"/>
              </a:rPr>
              <a:t>Dotyczy to uczniów warszawskich szkół podstawowych </a:t>
            </a:r>
            <a:endParaRPr lang="pl-PL" altLang="pl-PL" b="1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alt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oraz </a:t>
            </a:r>
            <a:r>
              <a:rPr lang="pl-PL" altLang="pl-PL" b="1" dirty="0">
                <a:latin typeface="Calibri" panose="020F0502020204030204" pitchFamily="34" charset="0"/>
                <a:cs typeface="Arial" panose="020B0604020202020204" pitchFamily="34" charset="0"/>
              </a:rPr>
              <a:t>gimnazjów, a także dzieci mieszkających w stolicy, </a:t>
            </a:r>
            <a:endParaRPr lang="pl-PL" altLang="pl-PL" b="1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alt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ale </a:t>
            </a:r>
            <a:r>
              <a:rPr lang="pl-PL" altLang="pl-PL" b="1" dirty="0">
                <a:latin typeface="Calibri" panose="020F0502020204030204" pitchFamily="34" charset="0"/>
                <a:cs typeface="Arial" panose="020B0604020202020204" pitchFamily="34" charset="0"/>
              </a:rPr>
              <a:t>uczących się poza granicami </a:t>
            </a:r>
            <a:r>
              <a:rPr lang="pl-PL" alt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Warszawy</a:t>
            </a:r>
            <a:endParaRPr lang="pl-PL" altLang="pl-PL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31836"/>
            <a:ext cx="4320480" cy="3293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Znalezione obrazy dla zapytania green school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143" y="1124744"/>
            <a:ext cx="236738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00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.ruminski\AppData\Local\Microsoft\Windows\Temporary Internet Files\Content.Outlook\BDHL28IE\mapa wwa+okol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998" y="980728"/>
            <a:ext cx="5488093" cy="548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367866" y="-27384"/>
            <a:ext cx="7812646" cy="1008113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BILET METROPOLITALNY</a:t>
            </a:r>
            <a:b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(nowa oferta od 1 września 2018)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07504" y="2052280"/>
            <a:ext cx="3456384" cy="15927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pl-PL" sz="1950" b="1" dirty="0">
                <a:latin typeface="Calibri" panose="020F0502020204030204" pitchFamily="34" charset="0"/>
              </a:rPr>
              <a:t>Obecnie jest 21 Gmin, które korzystają z oferty Warszawa +:</a:t>
            </a:r>
          </a:p>
          <a:p>
            <a:pPr marL="846917" lvl="1" indent="-342900">
              <a:buFont typeface="Arial" panose="020B0604020202020204" pitchFamily="34" charset="0"/>
              <a:buChar char="•"/>
            </a:pPr>
            <a:r>
              <a:rPr lang="pl-PL" sz="1950" b="1" dirty="0" smtClean="0">
                <a:latin typeface="Calibri" panose="020F0502020204030204" pitchFamily="34" charset="0"/>
              </a:rPr>
              <a:t>16 gmin </a:t>
            </a:r>
            <a:r>
              <a:rPr lang="pl-PL" sz="1950" b="1" dirty="0">
                <a:latin typeface="Calibri" panose="020F0502020204030204" pitchFamily="34" charset="0"/>
              </a:rPr>
              <a:t>w III progu </a:t>
            </a:r>
          </a:p>
          <a:p>
            <a:pPr marL="846917" lvl="1" indent="-342900">
              <a:buFont typeface="Arial" panose="020B0604020202020204" pitchFamily="34" charset="0"/>
              <a:buChar char="•"/>
            </a:pPr>
            <a:r>
              <a:rPr lang="pl-PL" sz="1950" b="1" dirty="0" smtClean="0">
                <a:latin typeface="Calibri" panose="020F0502020204030204" pitchFamily="34" charset="0"/>
              </a:rPr>
              <a:t>1 gmina w II progu</a:t>
            </a:r>
            <a:endParaRPr lang="pl-PL" sz="1950" b="1" dirty="0">
              <a:latin typeface="Calibri" panose="020F0502020204030204" pitchFamily="34" charset="0"/>
            </a:endParaRPr>
          </a:p>
          <a:p>
            <a:pPr marL="846917" lvl="1" indent="-342900">
              <a:buFont typeface="Arial" panose="020B0604020202020204" pitchFamily="34" charset="0"/>
              <a:buChar char="•"/>
            </a:pPr>
            <a:r>
              <a:rPr lang="pl-PL" sz="1950" b="1" dirty="0" smtClean="0">
                <a:latin typeface="Calibri" panose="020F0502020204030204" pitchFamily="34" charset="0"/>
              </a:rPr>
              <a:t>4 gminy w  </a:t>
            </a:r>
            <a:r>
              <a:rPr lang="pl-PL" sz="1950" b="1" dirty="0">
                <a:latin typeface="Calibri" panose="020F0502020204030204" pitchFamily="34" charset="0"/>
              </a:rPr>
              <a:t>I progu </a:t>
            </a:r>
            <a:endParaRPr lang="pl-PL" sz="1800" dirty="0"/>
          </a:p>
        </p:txBody>
      </p:sp>
      <p:sp>
        <p:nvSpPr>
          <p:cNvPr id="7" name="Prostokąt 6"/>
          <p:cNvSpPr/>
          <p:nvPr/>
        </p:nvSpPr>
        <p:spPr>
          <a:xfrm>
            <a:off x="107504" y="1080319"/>
            <a:ext cx="4464496" cy="6924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95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ZTM ustala z Gminą próg </a:t>
            </a:r>
            <a:r>
              <a:rPr lang="pl-PL" sz="1950" b="1" dirty="0">
                <a:latin typeface="Calibri" panose="020F0502020204030204" pitchFamily="34" charset="0"/>
                <a:cs typeface="Arial" panose="020B0604020202020204" pitchFamily="34" charset="0"/>
              </a:rPr>
              <a:t>dofinansowania </a:t>
            </a:r>
            <a:r>
              <a:rPr lang="pl-PL" sz="195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oraz wzór </a:t>
            </a:r>
            <a:r>
              <a:rPr lang="pl-PL" sz="1950" b="1" dirty="0">
                <a:latin typeface="Calibri" panose="020F0502020204030204" pitchFamily="34" charset="0"/>
                <a:cs typeface="Arial" panose="020B0604020202020204" pitchFamily="34" charset="0"/>
              </a:rPr>
              <a:t>Karty Metropolitalnej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861048"/>
            <a:ext cx="4002944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0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2051720" y="154752"/>
            <a:ext cx="5888510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LINIE DOWOZOWE DO PKP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72877" y="1124744"/>
            <a:ext cx="4464496" cy="1631216"/>
          </a:xfrm>
          <a:prstGeom prst="rect">
            <a:avLst/>
          </a:prstGeom>
          <a:ln cap="rnd" cmpd="dbl">
            <a:solidFill>
              <a:schemeClr val="tx1">
                <a:lumMod val="95000"/>
                <a:lumOff val="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latin typeface="Calibri" panose="020F0502020204030204" pitchFamily="34" charset="0"/>
              </a:rPr>
              <a:t>Specjalnie tworzona marszrutyzacja linii dowożących pasażerów do stacji PKP </a:t>
            </a:r>
          </a:p>
          <a:p>
            <a:pPr algn="ctr"/>
            <a:r>
              <a:rPr lang="pl-PL" sz="2000" b="1" dirty="0" smtClean="0">
                <a:latin typeface="Calibri" panose="020F0502020204030204" pitchFamily="34" charset="0"/>
              </a:rPr>
              <a:t>ma na celu uniknięcie konieczności wjazdu dużej liczby autobusów </a:t>
            </a:r>
          </a:p>
          <a:p>
            <a:pPr algn="ctr"/>
            <a:r>
              <a:rPr lang="pl-PL" sz="2000" b="1" dirty="0" smtClean="0">
                <a:latin typeface="Calibri" panose="020F0502020204030204" pitchFamily="34" charset="0"/>
              </a:rPr>
              <a:t>do ścisłego centrum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8835"/>
            <a:ext cx="266016" cy="14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a 3"/>
          <p:cNvGrpSpPr/>
          <p:nvPr/>
        </p:nvGrpSpPr>
        <p:grpSpPr>
          <a:xfrm>
            <a:off x="4644008" y="980728"/>
            <a:ext cx="4485913" cy="5517232"/>
            <a:chOff x="4644008" y="980728"/>
            <a:chExt cx="4485913" cy="5517232"/>
          </a:xfrm>
        </p:grpSpPr>
        <p:grpSp>
          <p:nvGrpSpPr>
            <p:cNvPr id="2" name="Grupa 1"/>
            <p:cNvGrpSpPr/>
            <p:nvPr/>
          </p:nvGrpSpPr>
          <p:grpSpPr>
            <a:xfrm>
              <a:off x="4644008" y="980728"/>
              <a:ext cx="4485913" cy="5517232"/>
              <a:chOff x="4644008" y="980728"/>
              <a:chExt cx="4485913" cy="5517232"/>
            </a:xfrm>
          </p:grpSpPr>
          <p:pic>
            <p:nvPicPr>
              <p:cNvPr id="3076" name="Picture 4" descr="kliknij wybrany obszar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980728"/>
                <a:ext cx="4485913" cy="5517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8024" y="980729"/>
                <a:ext cx="3024336" cy="360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9271" y="980728"/>
                <a:ext cx="1390650" cy="561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004" y="1196752"/>
              <a:ext cx="637364" cy="34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340768"/>
              <a:ext cx="637364" cy="34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96485"/>
            <a:ext cx="637364" cy="3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4641801" cy="3962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59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980728"/>
            <a:ext cx="9396536" cy="5877272"/>
            <a:chOff x="0" y="980728"/>
            <a:chExt cx="9396536" cy="5877272"/>
          </a:xfrm>
        </p:grpSpPr>
        <p:grpSp>
          <p:nvGrpSpPr>
            <p:cNvPr id="5" name="Grupa 4"/>
            <p:cNvGrpSpPr/>
            <p:nvPr/>
          </p:nvGrpSpPr>
          <p:grpSpPr>
            <a:xfrm>
              <a:off x="0" y="980728"/>
              <a:ext cx="9396536" cy="5877272"/>
              <a:chOff x="0" y="980728"/>
              <a:chExt cx="9396536" cy="5877272"/>
            </a:xfrm>
          </p:grpSpPr>
          <p:grpSp>
            <p:nvGrpSpPr>
              <p:cNvPr id="4" name="Grupa 3"/>
              <p:cNvGrpSpPr/>
              <p:nvPr/>
            </p:nvGrpSpPr>
            <p:grpSpPr>
              <a:xfrm>
                <a:off x="0" y="980728"/>
                <a:ext cx="9144000" cy="5877272"/>
                <a:chOff x="0" y="980728"/>
                <a:chExt cx="9144000" cy="5877272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80728"/>
                  <a:ext cx="9144000" cy="5877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048375"/>
                  <a:ext cx="2627784" cy="752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2320" y="1047304"/>
                <a:ext cx="1944216" cy="725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022264"/>
                <a:ext cx="2627784" cy="519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06252"/>
              <a:ext cx="1944216" cy="725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Prostokąt 13"/>
          <p:cNvSpPr/>
          <p:nvPr/>
        </p:nvSpPr>
        <p:spPr>
          <a:xfrm>
            <a:off x="2051720" y="-29914"/>
            <a:ext cx="5888510" cy="1077218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OBSŁUGA KOMUNIKACYJNA POZA GRANICAMI WARSZAWY</a:t>
            </a:r>
            <a:endParaRPr lang="pl-PL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81232"/>
            <a:ext cx="1953850" cy="1776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14131"/>
            <a:ext cx="2843809" cy="1891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35496" y="5805264"/>
            <a:ext cx="4464496" cy="1015663"/>
          </a:xfrm>
          <a:prstGeom prst="rect">
            <a:avLst/>
          </a:prstGeom>
          <a:ln cap="rnd" cmpd="dbl">
            <a:solidFill>
              <a:schemeClr val="tx1">
                <a:lumMod val="95000"/>
                <a:lumOff val="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latin typeface="Calibri" panose="020F0502020204030204" pitchFamily="34" charset="0"/>
              </a:rPr>
              <a:t>48 linii „L” oraz 40 linii 7xx – każda </a:t>
            </a:r>
          </a:p>
          <a:p>
            <a:pPr algn="ctr"/>
            <a:r>
              <a:rPr lang="pl-PL" sz="2000" b="1" dirty="0" smtClean="0">
                <a:latin typeface="Calibri" panose="020F0502020204030204" pitchFamily="34" charset="0"/>
              </a:rPr>
              <a:t>z nich dowozi mieszkańców gmin </a:t>
            </a:r>
          </a:p>
          <a:p>
            <a:pPr algn="ctr"/>
            <a:r>
              <a:rPr lang="pl-PL" sz="2000" b="1" dirty="0" smtClean="0">
                <a:latin typeface="Calibri" panose="020F0502020204030204" pitchFamily="34" charset="0"/>
              </a:rPr>
              <a:t>ościennych do węzłów przesiadkowych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80728"/>
            <a:ext cx="2379637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80" y="957745"/>
            <a:ext cx="1727120" cy="2039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87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39752" y="107724"/>
            <a:ext cx="5888510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alt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OBSZAR DZIAŁALNOŚCI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395536" y="1124744"/>
            <a:ext cx="2566350" cy="1080120"/>
            <a:chOff x="40369" y="1052736"/>
            <a:chExt cx="2566350" cy="108012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9" y="1052736"/>
              <a:ext cx="2155367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1178974"/>
              <a:ext cx="410983" cy="26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a 6"/>
          <p:cNvGrpSpPr/>
          <p:nvPr/>
        </p:nvGrpSpPr>
        <p:grpSpPr>
          <a:xfrm>
            <a:off x="1077252" y="972291"/>
            <a:ext cx="8044127" cy="5553053"/>
            <a:chOff x="1077252" y="972291"/>
            <a:chExt cx="8044127" cy="555305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972291"/>
              <a:ext cx="6925643" cy="555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252" y="1052736"/>
              <a:ext cx="2647950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140420"/>
              <a:ext cx="647908" cy="29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4307" y="1130554"/>
              <a:ext cx="1077765" cy="498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4307" y="5949280"/>
              <a:ext cx="1077765" cy="498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913363"/>
              </p:ext>
            </p:extLst>
          </p:nvPr>
        </p:nvGraphicFramePr>
        <p:xfrm>
          <a:off x="35496" y="4653136"/>
          <a:ext cx="4680519" cy="18150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1587733"/>
                <a:gridCol w="1458319"/>
                <a:gridCol w="1634467"/>
              </a:tblGrid>
              <a:tr h="353810">
                <a:tc>
                  <a:txBody>
                    <a:bodyPr/>
                    <a:lstStyle/>
                    <a:p>
                      <a:endParaRPr lang="pl-PL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7" marR="91437" marT="45690" marB="45690">
                    <a:lnL w="12700" cmpd="sng">
                      <a:noFill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OBSZAR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7" marR="91437" marT="45690" marB="4569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POPULACJA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7" marR="91437" marT="45690" marB="4569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2460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WARSZAWA</a:t>
                      </a:r>
                      <a:endParaRPr lang="pl-PL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7" marR="91437" marT="45690" marB="4569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517.24 </a:t>
                      </a:r>
                      <a:r>
                        <a:rPr lang="pl-PL" sz="1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km</a:t>
                      </a:r>
                      <a:r>
                        <a:rPr lang="pl-PL" sz="1800" b="1" kern="12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pl-PL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7" marR="91437" marT="45690" marB="4569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</a:t>
                      </a:r>
                      <a:r>
                        <a:rPr lang="pl-PL" sz="18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.</a:t>
                      </a:r>
                      <a:r>
                        <a:rPr lang="pl-PL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764 mln</a:t>
                      </a:r>
                      <a:endParaRPr lang="pl-PL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7" marR="91437" marT="45690" marB="4569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5722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gminy współpracuj</a:t>
                      </a:r>
                      <a:r>
                        <a:rPr lang="pl-PL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ące</a:t>
                      </a:r>
                      <a:endParaRPr lang="pl-PL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7" marR="91437" marT="45690" marB="4569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3112.23</a:t>
                      </a:r>
                      <a:r>
                        <a:rPr lang="pl-PL" sz="18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</a:t>
                      </a:r>
                      <a:r>
                        <a:rPr lang="pl-PL" sz="1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km</a:t>
                      </a:r>
                      <a:r>
                        <a:rPr lang="pl-PL" sz="1800" b="1" kern="12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pl-PL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7" marR="91437" marT="45690" marB="4569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1.087</a:t>
                      </a:r>
                      <a:r>
                        <a:rPr lang="pl-PL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mln</a:t>
                      </a:r>
                    </a:p>
                  </a:txBody>
                  <a:tcPr marL="91437" marR="91437" marT="45690" marB="4569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5722">
                <a:tc>
                  <a:txBody>
                    <a:bodyPr/>
                    <a:lstStyle/>
                    <a:p>
                      <a:pPr algn="ctr"/>
                      <a:endParaRPr lang="pl-PL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7" marR="91437" marT="45690" marB="456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3629.47</a:t>
                      </a:r>
                      <a:r>
                        <a:rPr lang="pl-PL" sz="1800" b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km</a:t>
                      </a:r>
                      <a:r>
                        <a:rPr lang="pl-PL" sz="1800" b="1" kern="1200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l-PL" sz="1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690" marB="456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2.851</a:t>
                      </a:r>
                      <a:r>
                        <a:rPr lang="pl-PL" sz="1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mln</a:t>
                      </a:r>
                    </a:p>
                  </a:txBody>
                  <a:tcPr marL="91437" marR="91437" marT="45690" marB="4569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AutoShape 2" descr="Znalezione obrazy dla zapytania compas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4" descr="Znalezione obrazy dla zapytania compass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6" descr="Znalezione obrazy dla zapytania compass 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1" name="Picture 7" descr="C:\Users\j.kajszczak\Desktop\im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4" y="1052736"/>
            <a:ext cx="22098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7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93982" y="98158"/>
            <a:ext cx="6629726" cy="816384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SCHEMAT LINII PODMIEJSKICH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9468"/>
          <a:stretch/>
        </p:blipFill>
        <p:spPr>
          <a:xfrm>
            <a:off x="3575795" y="1668739"/>
            <a:ext cx="5388693" cy="4856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97751" y="1058762"/>
            <a:ext cx="8883179" cy="6420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82936" tIns="41468" rIns="82936" bIns="41468">
            <a:spAutoFit/>
          </a:bodyPr>
          <a:lstStyle/>
          <a:p>
            <a:pPr algn="ctr"/>
            <a:r>
              <a:rPr lang="pl-PL" b="1" dirty="0">
                <a:latin typeface="Calibri" panose="020F0502020204030204" pitchFamily="34" charset="0"/>
                <a:cs typeface="Arial" panose="020B0604020202020204" pitchFamily="34" charset="0"/>
              </a:rPr>
              <a:t>Rozwój i optymalizacja transportu publicznego w gminach aglomeracji warszawskiej </a:t>
            </a:r>
            <a:r>
              <a:rPr 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wpływają </a:t>
            </a:r>
            <a:r>
              <a:rPr lang="pl-PL" b="1" dirty="0">
                <a:latin typeface="Calibri" panose="020F0502020204030204" pitchFamily="34" charset="0"/>
                <a:cs typeface="Arial" panose="020B0604020202020204" pitchFamily="34" charset="0"/>
              </a:rPr>
              <a:t>na zmniejszenie liczby samochodów przekraczających codziennie granice </a:t>
            </a:r>
            <a:r>
              <a:rPr 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stolicy</a:t>
            </a:r>
            <a:endParaRPr lang="pl-PL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5" y="1667290"/>
            <a:ext cx="3385665" cy="4930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83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95736" y="107724"/>
            <a:ext cx="6156177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PARKINGI PARK + RIDE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69498"/>
            <a:ext cx="762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975084"/>
            <a:ext cx="3960440" cy="4004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816425" cy="4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07504" y="1025441"/>
            <a:ext cx="4968552" cy="1323439"/>
          </a:xfrm>
          <a:prstGeom prst="rect">
            <a:avLst/>
          </a:prstGeom>
          <a:noFill/>
          <a:ln cap="rnd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/>
              <a:t>W latach 2007-2015 zbudowano </a:t>
            </a:r>
            <a:r>
              <a:rPr lang="pl-PL" sz="1600" b="1" dirty="0" smtClean="0"/>
              <a:t>14 </a:t>
            </a:r>
            <a:r>
              <a:rPr lang="pl-PL" sz="1600" b="1" dirty="0"/>
              <a:t>parkingów P+R. </a:t>
            </a:r>
            <a:endParaRPr lang="pl-PL" sz="1600" b="1" dirty="0" smtClean="0"/>
          </a:p>
          <a:p>
            <a:pPr algn="ctr"/>
            <a:r>
              <a:rPr lang="pl-PL" sz="1600" b="1" dirty="0" smtClean="0"/>
              <a:t>Budowa </a:t>
            </a:r>
            <a:r>
              <a:rPr lang="pl-PL" sz="1600" b="1" dirty="0"/>
              <a:t>8 z nich była </a:t>
            </a:r>
            <a:r>
              <a:rPr lang="pl-PL" sz="1600" b="1" dirty="0" smtClean="0"/>
              <a:t>w </a:t>
            </a:r>
            <a:r>
              <a:rPr lang="pl-PL" sz="1600" b="1" dirty="0"/>
              <a:t>75% współfinansowana </a:t>
            </a:r>
            <a:endParaRPr lang="pl-PL" sz="1600" b="1" dirty="0" smtClean="0"/>
          </a:p>
          <a:p>
            <a:pPr algn="ctr"/>
            <a:r>
              <a:rPr lang="pl-PL" sz="1600" b="1" dirty="0" smtClean="0"/>
              <a:t>ze </a:t>
            </a:r>
            <a:r>
              <a:rPr lang="pl-PL" sz="1600" b="1" dirty="0"/>
              <a:t>środków </a:t>
            </a:r>
            <a:r>
              <a:rPr lang="pl-PL" sz="1600" b="1" dirty="0" smtClean="0"/>
              <a:t>UE</a:t>
            </a:r>
            <a:r>
              <a:rPr lang="pl-PL" sz="1600" b="1" dirty="0"/>
              <a:t>. Nowy </a:t>
            </a:r>
            <a:r>
              <a:rPr lang="pl-PL" sz="1600" b="1" dirty="0" smtClean="0"/>
              <a:t>parking powstanie </a:t>
            </a:r>
          </a:p>
          <a:p>
            <a:pPr algn="ctr"/>
            <a:r>
              <a:rPr lang="pl-PL" sz="1600" b="1" dirty="0" smtClean="0"/>
              <a:t>na </a:t>
            </a:r>
            <a:r>
              <a:rPr lang="pl-PL" sz="1600" b="1" dirty="0"/>
              <a:t>warszawskim Żeraniu. Zarząd Transportu Miejskiego ogłosił przetarg na jego zaprojektowanie i </a:t>
            </a:r>
            <a:r>
              <a:rPr lang="pl-PL" sz="1600" b="1" dirty="0" smtClean="0"/>
              <a:t>budowę</a:t>
            </a:r>
            <a:endParaRPr lang="pl-PL" sz="1600" b="1" dirty="0"/>
          </a:p>
        </p:txBody>
      </p:sp>
      <p:sp>
        <p:nvSpPr>
          <p:cNvPr id="9" name="Prostokąt 8"/>
          <p:cNvSpPr/>
          <p:nvPr/>
        </p:nvSpPr>
        <p:spPr>
          <a:xfrm>
            <a:off x="179512" y="3050957"/>
            <a:ext cx="4694684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Dziś Park + </a:t>
            </a:r>
            <a:r>
              <a:rPr lang="pl-PL" sz="1400" b="1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Ride</a:t>
            </a:r>
            <a:r>
              <a:rPr lang="pl-PL" sz="1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 to 4 655 miejsc do parkowania, </a:t>
            </a:r>
            <a:r>
              <a:rPr lang="pl-PL" sz="1400" b="1" dirty="0">
                <a:latin typeface="Calibri" panose="020F0502020204030204" pitchFamily="34" charset="0"/>
                <a:cs typeface="Arial" panose="020B0604020202020204" pitchFamily="34" charset="0"/>
              </a:rPr>
              <a:t>w tym aż 102 miejsca </a:t>
            </a:r>
            <a:r>
              <a:rPr lang="pl-PL" sz="1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dla osób z niepełnosprawnościami oraz </a:t>
            </a:r>
            <a:r>
              <a:rPr lang="pl-PL" sz="1400" b="1" dirty="0">
                <a:latin typeface="Calibri" panose="020F0502020204030204" pitchFamily="34" charset="0"/>
                <a:cs typeface="Arial" panose="020B0604020202020204" pitchFamily="34" charset="0"/>
              </a:rPr>
              <a:t>2 miejsca </a:t>
            </a:r>
            <a:r>
              <a:rPr lang="pl-PL" sz="1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EKO do </a:t>
            </a:r>
            <a:r>
              <a:rPr lang="pl-PL" sz="1400" b="1" dirty="0">
                <a:latin typeface="Calibri" panose="020F0502020204030204" pitchFamily="34" charset="0"/>
                <a:cs typeface="Arial" panose="020B0604020202020204" pitchFamily="34" charset="0"/>
              </a:rPr>
              <a:t>ładowania pojazdów </a:t>
            </a:r>
            <a:r>
              <a:rPr lang="pl-PL" sz="1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elektrycznych.  </a:t>
            </a:r>
          </a:p>
          <a:p>
            <a:pPr algn="ctr"/>
            <a:r>
              <a:rPr lang="pl-PL" sz="1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Dodatkowo – ok. 750 miejsc dla rowerów</a:t>
            </a:r>
            <a:endParaRPr lang="pl-PL" sz="1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963659"/>
            <a:ext cx="3960440" cy="2633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3923928" y="4883676"/>
            <a:ext cx="5112569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/>
              <a:t>Od 1 października przez kilka dni testowany </a:t>
            </a:r>
            <a:r>
              <a:rPr lang="pl-PL" sz="1600" b="1" dirty="0"/>
              <a:t>był nowy system pobierania opłat, który rozpoznawał tablice rejestracyjne samochodów. </a:t>
            </a:r>
            <a:r>
              <a:rPr lang="pl-PL" sz="1600" b="1" dirty="0" smtClean="0"/>
              <a:t>Rozliczenie </a:t>
            </a:r>
            <a:r>
              <a:rPr lang="pl-PL" sz="1600" b="1" dirty="0"/>
              <a:t>za korzystanie </a:t>
            </a:r>
            <a:endParaRPr lang="pl-PL" sz="1600" b="1" dirty="0" smtClean="0"/>
          </a:p>
          <a:p>
            <a:pPr algn="ctr"/>
            <a:r>
              <a:rPr lang="pl-PL" sz="1600" b="1" dirty="0" smtClean="0"/>
              <a:t>z </a:t>
            </a:r>
            <a:r>
              <a:rPr lang="pl-PL" sz="1600" b="1" dirty="0"/>
              <a:t>parkingu </a:t>
            </a:r>
            <a:r>
              <a:rPr lang="pl-PL" sz="1600" b="1" dirty="0" smtClean="0"/>
              <a:t>odbywało się </a:t>
            </a:r>
            <a:r>
              <a:rPr lang="pl-PL" sz="1600" b="1" dirty="0"/>
              <a:t>w kasach parkingowych, </a:t>
            </a:r>
            <a:endParaRPr lang="pl-PL" sz="1600" b="1" dirty="0" smtClean="0"/>
          </a:p>
          <a:p>
            <a:pPr algn="ctr"/>
            <a:r>
              <a:rPr lang="pl-PL" sz="1600" b="1" dirty="0" smtClean="0"/>
              <a:t>które weryfikowały </a:t>
            </a:r>
            <a:r>
              <a:rPr lang="pl-PL" sz="1600" b="1" dirty="0"/>
              <a:t>ważność biletów komunikacji miejskiej uprawniających </a:t>
            </a:r>
            <a:r>
              <a:rPr lang="pl-PL" sz="1600" b="1" dirty="0" smtClean="0"/>
              <a:t>do </a:t>
            </a:r>
            <a:r>
              <a:rPr lang="pl-PL" sz="1600" b="1" dirty="0"/>
              <a:t>zwolnienia z opłaty za parkowanie</a:t>
            </a:r>
            <a:r>
              <a:rPr lang="pl-PL" sz="1600" b="1" dirty="0" smtClean="0"/>
              <a:t>.</a:t>
            </a:r>
            <a:endParaRPr lang="pl-PL" sz="1600" b="1" dirty="0"/>
          </a:p>
        </p:txBody>
      </p:sp>
      <p:sp>
        <p:nvSpPr>
          <p:cNvPr id="6" name="Prostokąt 5"/>
          <p:cNvSpPr/>
          <p:nvPr/>
        </p:nvSpPr>
        <p:spPr>
          <a:xfrm>
            <a:off x="467544" y="2404626"/>
            <a:ext cx="4176464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600" b="1" dirty="0"/>
              <a:t>Posiadacze biletu ZTM od dobowego wzwyż </a:t>
            </a:r>
            <a:endParaRPr lang="pl-PL" sz="1600" b="1" dirty="0" smtClean="0"/>
          </a:p>
          <a:p>
            <a:pPr algn="ctr"/>
            <a:r>
              <a:rPr lang="pl-PL" sz="1600" b="1" dirty="0" smtClean="0"/>
              <a:t>mogą </a:t>
            </a:r>
            <a:r>
              <a:rPr lang="pl-PL" sz="1600" b="1" dirty="0"/>
              <a:t>parkować nieodpłatnie</a:t>
            </a:r>
          </a:p>
        </p:txBody>
      </p:sp>
    </p:spTree>
    <p:extLst>
      <p:ext uri="{BB962C8B-B14F-4D97-AF65-F5344CB8AC3E}">
        <p14:creationId xmlns:p14="http://schemas.microsoft.com/office/powerpoint/2010/main" val="352269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2232247" y="160185"/>
            <a:ext cx="6156177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CERTYFIKAT ISO 9001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07504" y="980728"/>
            <a:ext cx="5256584" cy="400110"/>
          </a:xfrm>
          <a:prstGeom prst="rect">
            <a:avLst/>
          </a:prstGeom>
          <a:noFill/>
          <a:ln w="9525" cap="rnd" cmpd="dbl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W </a:t>
            </a:r>
            <a:r>
              <a:rPr lang="en-US" sz="2000" b="1" dirty="0" smtClean="0">
                <a:solidFill>
                  <a:schemeClr val="tx1"/>
                </a:solidFill>
              </a:rPr>
              <a:t>2017</a:t>
            </a:r>
            <a:r>
              <a:rPr lang="pl-PL" sz="2000" b="1" smtClean="0">
                <a:solidFill>
                  <a:schemeClr val="tx1"/>
                </a:solidFill>
              </a:rPr>
              <a:t> r. </a:t>
            </a:r>
            <a:r>
              <a:rPr lang="en-US" sz="2000" b="1" dirty="0" smtClean="0">
                <a:solidFill>
                  <a:schemeClr val="tx1"/>
                </a:solidFill>
              </a:rPr>
              <a:t>ZTM </a:t>
            </a:r>
            <a:r>
              <a:rPr lang="pl-PL" sz="2000" b="1" dirty="0" smtClean="0">
                <a:solidFill>
                  <a:schemeClr val="tx1"/>
                </a:solidFill>
              </a:rPr>
              <a:t>otrzymał certyfikat </a:t>
            </a:r>
            <a:r>
              <a:rPr lang="en-US" sz="2000" b="1" dirty="0" smtClean="0">
                <a:solidFill>
                  <a:schemeClr val="tx1"/>
                </a:solidFill>
              </a:rPr>
              <a:t>ISO 9001</a:t>
            </a:r>
            <a:endParaRPr lang="pl-PL" sz="2000" b="1" dirty="0">
              <a:solidFill>
                <a:schemeClr val="tx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824536" cy="3034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111323" y="4314289"/>
            <a:ext cx="5198393" cy="2139047"/>
          </a:xfrm>
          <a:prstGeom prst="rect">
            <a:avLst/>
          </a:prstGeom>
          <a:noFill/>
          <a:ln w="9525" cap="rnd" cmpd="dbl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900" b="1" dirty="0" smtClean="0">
                <a:solidFill>
                  <a:schemeClr val="tx1"/>
                </a:solidFill>
              </a:rPr>
              <a:t>Certyfikat potwierdza najwyższą jakość w zakresie planowania, organizowania i nadzorowania Warszawskiego Transportu Publicznego, jak również w zakresie sprzedaży biletów, informacji pasażerskiej i obsługi Klienta w Punktach Obsługi Pasażerów. W czerwcu 2018 audyt nadzoru zakończył się wynikiem pozytywnym</a:t>
            </a:r>
            <a:endParaRPr lang="pl-PL" sz="1900" b="1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3356278" cy="3159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3429000"/>
            <a:ext cx="3744416" cy="3154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48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195736" y="229432"/>
            <a:ext cx="6156177" cy="569387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OCENA ZADOWOLENIA PASAŻERÓW</a:t>
            </a:r>
            <a:endParaRPr lang="pl-PL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22" name="Wykres 21"/>
          <p:cNvGraphicFramePr/>
          <p:nvPr>
            <p:extLst>
              <p:ext uri="{D42A27DB-BD31-4B8C-83A1-F6EECF244321}">
                <p14:modId xmlns:p14="http://schemas.microsoft.com/office/powerpoint/2010/main" val="2528008486"/>
              </p:ext>
            </p:extLst>
          </p:nvPr>
        </p:nvGraphicFramePr>
        <p:xfrm>
          <a:off x="0" y="920804"/>
          <a:ext cx="9144000" cy="593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j.kajszczak\Desktop\JK\prezentacje\materiały\FOTO - artystyczne - calosc\artystyczne_miasto_itp (10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08" y="908720"/>
            <a:ext cx="2372104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7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547664" y="3133417"/>
            <a:ext cx="60416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pl-PL" altLang="pl-PL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Dziękuję za uwagę</a:t>
            </a:r>
            <a:endParaRPr lang="en-US" sz="6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92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2355898" y="-46166"/>
            <a:ext cx="5888510" cy="1015663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LICZBA PASAŻERÓW</a:t>
            </a:r>
          </a:p>
          <a:p>
            <a:pPr algn="ctr"/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(dane za rok 2017)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18" name="Wykres 17"/>
          <p:cNvGraphicFramePr/>
          <p:nvPr>
            <p:extLst>
              <p:ext uri="{D42A27DB-BD31-4B8C-83A1-F6EECF244321}">
                <p14:modId xmlns:p14="http://schemas.microsoft.com/office/powerpoint/2010/main" val="3871495126"/>
              </p:ext>
            </p:extLst>
          </p:nvPr>
        </p:nvGraphicFramePr>
        <p:xfrm>
          <a:off x="0" y="1000277"/>
          <a:ext cx="9144001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Prostokąt 18"/>
          <p:cNvSpPr/>
          <p:nvPr/>
        </p:nvSpPr>
        <p:spPr>
          <a:xfrm>
            <a:off x="3563889" y="1412776"/>
            <a:ext cx="4608512" cy="707886"/>
          </a:xfrm>
          <a:prstGeom prst="rect">
            <a:avLst/>
          </a:prstGeom>
          <a:ln cap="rnd" cmpd="dbl">
            <a:solidFill>
              <a:schemeClr val="tx1">
                <a:lumMod val="95000"/>
                <a:lumOff val="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W </a:t>
            </a:r>
            <a:r>
              <a:rPr lang="pl-PL" sz="2000" b="1" dirty="0"/>
              <a:t>2017 roku </a:t>
            </a:r>
            <a:r>
              <a:rPr lang="pl-PL" sz="2000" b="1" dirty="0" smtClean="0"/>
              <a:t>z usług WTP skorzystało </a:t>
            </a:r>
          </a:p>
          <a:p>
            <a:pPr algn="ctr"/>
            <a:r>
              <a:rPr lang="pl-PL" sz="2000" b="1" dirty="0" smtClean="0"/>
              <a:t>ponad </a:t>
            </a:r>
            <a:r>
              <a:rPr lang="pl-PL" sz="2000" b="1" dirty="0"/>
              <a:t>miliard </a:t>
            </a:r>
            <a:r>
              <a:rPr lang="pl-PL" sz="2000" b="1" dirty="0" smtClean="0"/>
              <a:t>pasażerów </a:t>
            </a:r>
            <a:r>
              <a:rPr lang="pl-PL" sz="2000" b="1" dirty="0"/>
              <a:t>(1 143,9 mln</a:t>
            </a:r>
            <a:r>
              <a:rPr lang="pl-PL" sz="2000" b="1" dirty="0" smtClean="0"/>
              <a:t>)</a:t>
            </a:r>
            <a:endParaRPr lang="pl-PL" sz="2000" b="1" dirty="0"/>
          </a:p>
        </p:txBody>
      </p:sp>
      <p:sp>
        <p:nvSpPr>
          <p:cNvPr id="2" name="Prostokąt 1"/>
          <p:cNvSpPr/>
          <p:nvPr/>
        </p:nvSpPr>
        <p:spPr>
          <a:xfrm>
            <a:off x="0" y="980728"/>
            <a:ext cx="593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mln</a:t>
            </a:r>
            <a:endParaRPr lang="pl-P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Podobny obr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312" y="2348880"/>
            <a:ext cx="2481064" cy="2481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25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55898" y="-46166"/>
            <a:ext cx="5888510" cy="1015663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ŹRÓDŁA FINANSOWANIA</a:t>
            </a:r>
          </a:p>
          <a:p>
            <a:pPr algn="ctr"/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(dane za rok 2017)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3" name="Wykres 2"/>
          <p:cNvGraphicFramePr/>
          <p:nvPr>
            <p:extLst>
              <p:ext uri="{D42A27DB-BD31-4B8C-83A1-F6EECF244321}">
                <p14:modId xmlns:p14="http://schemas.microsoft.com/office/powerpoint/2010/main" val="2261197236"/>
              </p:ext>
            </p:extLst>
          </p:nvPr>
        </p:nvGraphicFramePr>
        <p:xfrm>
          <a:off x="11833" y="620688"/>
          <a:ext cx="9132167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Znalezione obrazy dla zapytania budge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734" y="4509120"/>
            <a:ext cx="3375842" cy="193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44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/>
          <p:cNvSpPr/>
          <p:nvPr/>
        </p:nvSpPr>
        <p:spPr>
          <a:xfrm>
            <a:off x="2355898" y="138502"/>
            <a:ext cx="5888510" cy="646331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alt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Calibri" pitchFamily="34" charset="0"/>
              </a:rPr>
              <a:t>ORGANIZATOR I OPERATORZY</a:t>
            </a:r>
            <a:endParaRPr lang="pl-PL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grpSp>
        <p:nvGrpSpPr>
          <p:cNvPr id="39" name="Grupa 38"/>
          <p:cNvGrpSpPr/>
          <p:nvPr/>
        </p:nvGrpSpPr>
        <p:grpSpPr>
          <a:xfrm>
            <a:off x="251520" y="994615"/>
            <a:ext cx="8640960" cy="5674745"/>
            <a:chOff x="395536" y="994615"/>
            <a:chExt cx="8216266" cy="5126260"/>
          </a:xfrm>
        </p:grpSpPr>
        <p:graphicFrame>
          <p:nvGraphicFramePr>
            <p:cNvPr id="40" name="Diagram 39"/>
            <p:cNvGraphicFramePr/>
            <p:nvPr>
              <p:extLst>
                <p:ext uri="{D42A27DB-BD31-4B8C-83A1-F6EECF244321}">
                  <p14:modId xmlns:p14="http://schemas.microsoft.com/office/powerpoint/2010/main" val="103737177"/>
                </p:ext>
              </p:extLst>
            </p:nvPr>
          </p:nvGraphicFramePr>
          <p:xfrm>
            <a:off x="395536" y="994615"/>
            <a:ext cx="8216266" cy="51262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41" name="Picture 29" descr="logo PK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0638" y="4659189"/>
              <a:ext cx="876811" cy="355867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" descr="http://www.arrivabus.pl/frontend/img/global/logo.png?v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478" y="4992747"/>
              <a:ext cx="1017956" cy="317707"/>
            </a:xfrm>
            <a:prstGeom prst="rect">
              <a:avLst/>
            </a:prstGeom>
            <a:noFill/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Obraz 4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741700" y="4568529"/>
              <a:ext cx="742368" cy="392360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44" name="Picture 28" descr="logo MW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1038" y="4461789"/>
              <a:ext cx="445764" cy="423171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C:\Users\jstefaniak\Desktop\logo_2.g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38" y="4950008"/>
              <a:ext cx="495552" cy="335961"/>
            </a:xfrm>
            <a:prstGeom prst="rect">
              <a:avLst/>
            </a:prstGeom>
            <a:noFill/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30" descr="logo SKM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84490" y="4950008"/>
              <a:ext cx="747872" cy="350236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6" descr="logo KM mał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842124" y="4530657"/>
              <a:ext cx="449257" cy="430232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2" descr="logo WKD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956156" y="4503042"/>
              <a:ext cx="450239" cy="485462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" descr="http://www.mobilis.pl/pliki/zdjecia/logo/logo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076" y="4462625"/>
              <a:ext cx="1104942" cy="292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C:\Users\j.kajszczak\Desktop\JK\VARIA\prezentacje\materiały\logo CKS\ztm logo herb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214" y="1412776"/>
              <a:ext cx="3468388" cy="14052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51" name="Picture 31" descr="logo TW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936304" y="4696642"/>
              <a:ext cx="376361" cy="513559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2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831611" y="4819912"/>
              <a:ext cx="1060160" cy="488081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" descr="beznazwy 1.png (275×183)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728" y="4624767"/>
              <a:ext cx="480373" cy="31966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Znalezione obrazy dla zapytania its michalczewski logo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518425"/>
            <a:ext cx="629956" cy="21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6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361915" y="107724"/>
            <a:ext cx="2434221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alt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ZADANIA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" y="6525345"/>
            <a:ext cx="4851622" cy="33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a 3"/>
          <p:cNvGrpSpPr/>
          <p:nvPr/>
        </p:nvGrpSpPr>
        <p:grpSpPr>
          <a:xfrm>
            <a:off x="30958" y="6525344"/>
            <a:ext cx="9365578" cy="332656"/>
            <a:chOff x="30958" y="6525344"/>
            <a:chExt cx="9365578" cy="33265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0941" y="6525344"/>
              <a:ext cx="4645595" cy="332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8" y="6525345"/>
              <a:ext cx="4851622" cy="332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13" y="4763219"/>
            <a:ext cx="4476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upa 35"/>
          <p:cNvGrpSpPr/>
          <p:nvPr/>
        </p:nvGrpSpPr>
        <p:grpSpPr>
          <a:xfrm>
            <a:off x="136276" y="1268760"/>
            <a:ext cx="9404276" cy="4802370"/>
            <a:chOff x="323528" y="1268760"/>
            <a:chExt cx="9404276" cy="4802370"/>
          </a:xfrm>
        </p:grpSpPr>
        <p:pic>
          <p:nvPicPr>
            <p:cNvPr id="20" name="Picture 4" descr="Znalezione obrazy dla zapytania to do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268760"/>
              <a:ext cx="586036" cy="58603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Znalezione obrazy dla zapytania to do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708920"/>
              <a:ext cx="586036" cy="58603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Znalezione obrazy dla zapytania to do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5363244"/>
              <a:ext cx="586036" cy="58603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Znalezione obrazy dla zapytania to do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077072"/>
              <a:ext cx="586036" cy="58603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Prostokąt 23"/>
            <p:cNvSpPr/>
            <p:nvPr/>
          </p:nvSpPr>
          <p:spPr>
            <a:xfrm>
              <a:off x="971998" y="1268760"/>
              <a:ext cx="565172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altLang="pl-PL" sz="2000" b="1" dirty="0" smtClean="0">
                  <a:latin typeface="Calibri" panose="020F0502020204030204" pitchFamily="34" charset="0"/>
                </a:rPr>
                <a:t>Planowanie i organizowanie transportu publicznego w Warszawie i aglomeracji</a:t>
              </a:r>
              <a:endParaRPr lang="pl-PL" sz="2000" b="1" dirty="0">
                <a:latin typeface="Calibri" panose="020F0502020204030204" pitchFamily="34" charset="0"/>
              </a:endParaRPr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994198" y="2743890"/>
              <a:ext cx="489431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altLang="pl-PL" sz="2000" b="1" dirty="0" smtClean="0">
                  <a:latin typeface="Calibri" panose="020F0502020204030204" pitchFamily="34" charset="0"/>
                </a:rPr>
                <a:t>Opracowanie i realizacja polityki </a:t>
              </a:r>
            </a:p>
            <a:p>
              <a:r>
                <a:rPr lang="pl-PL" sz="2000" b="1" dirty="0" smtClean="0">
                  <a:latin typeface="Calibri" panose="020F0502020204030204" pitchFamily="34" charset="0"/>
                </a:rPr>
                <a:t>taryfowej</a:t>
              </a:r>
              <a:endParaRPr lang="pl-PL" sz="2000" b="1" dirty="0">
                <a:latin typeface="Calibri" panose="020F0502020204030204" pitchFamily="34" charset="0"/>
              </a:endParaRPr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4833492" y="1976646"/>
              <a:ext cx="489431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altLang="pl-PL" sz="2000" b="1" dirty="0" smtClean="0">
                  <a:latin typeface="Calibri" panose="020F0502020204030204" pitchFamily="34" charset="0"/>
                </a:rPr>
                <a:t>Nadzór nad funkcjonowaniem transportu publicznego</a:t>
              </a:r>
              <a:endParaRPr lang="pl-PL" sz="2000" b="1" dirty="0">
                <a:latin typeface="Calibri" panose="020F0502020204030204" pitchFamily="34" charset="0"/>
              </a:endParaRPr>
            </a:p>
          </p:txBody>
        </p:sp>
        <p:sp>
          <p:nvSpPr>
            <p:cNvPr id="27" name="Prostokąt 26"/>
            <p:cNvSpPr/>
            <p:nvPr/>
          </p:nvSpPr>
          <p:spPr>
            <a:xfrm>
              <a:off x="4860032" y="3294956"/>
              <a:ext cx="34293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b="1" dirty="0" smtClean="0">
                  <a:latin typeface="Calibri" panose="020F0502020204030204" pitchFamily="34" charset="0"/>
                </a:rPr>
                <a:t>Sprzedaż biletów i ich kontrola</a:t>
              </a:r>
              <a:endParaRPr lang="pl-PL" sz="2000" b="1" dirty="0">
                <a:latin typeface="Calibri" panose="020F0502020204030204" pitchFamily="34" charset="0"/>
              </a:endParaRPr>
            </a:p>
          </p:txBody>
        </p:sp>
        <p:pic>
          <p:nvPicPr>
            <p:cNvPr id="28" name="Picture 4" descr="Znalezione obrazy dla zapytania to do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1916832"/>
              <a:ext cx="586036" cy="58603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Znalezione obrazy dla zapytania to do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3284984"/>
              <a:ext cx="586036" cy="58603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Znalezione obrazy dla zapytania to do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4725144"/>
              <a:ext cx="586036" cy="58603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Prostokąt 30"/>
            <p:cNvSpPr/>
            <p:nvPr/>
          </p:nvSpPr>
          <p:spPr>
            <a:xfrm>
              <a:off x="953953" y="4130244"/>
              <a:ext cx="4572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pl-PL" altLang="pl-PL" sz="2000" b="1" dirty="0">
                  <a:latin typeface="Calibri" panose="020F0502020204030204" pitchFamily="34" charset="0"/>
                </a:rPr>
                <a:t>Przygotowanie i przeprowadzanie postępowań </a:t>
              </a:r>
              <a:r>
                <a:rPr lang="pl-PL" altLang="pl-PL" sz="2000" b="1" dirty="0" smtClean="0">
                  <a:latin typeface="Calibri" panose="020F0502020204030204" pitchFamily="34" charset="0"/>
                </a:rPr>
                <a:t>prowadzących </a:t>
              </a:r>
            </a:p>
            <a:p>
              <a:r>
                <a:rPr lang="pl-PL" sz="2000" b="1" dirty="0" smtClean="0">
                  <a:latin typeface="Calibri" panose="020F0502020204030204" pitchFamily="34" charset="0"/>
                </a:rPr>
                <a:t>do </a:t>
              </a:r>
              <a:r>
                <a:rPr lang="pl-PL" sz="2000" b="1" dirty="0">
                  <a:latin typeface="Calibri" panose="020F0502020204030204" pitchFamily="34" charset="0"/>
                </a:rPr>
                <a:t>zawarcia umów</a:t>
              </a:r>
            </a:p>
          </p:txBody>
        </p:sp>
        <p:sp>
          <p:nvSpPr>
            <p:cNvPr id="33" name="Prostokąt 32"/>
            <p:cNvSpPr/>
            <p:nvPr/>
          </p:nvSpPr>
          <p:spPr>
            <a:xfrm>
              <a:off x="994198" y="5363244"/>
              <a:ext cx="45985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altLang="pl-PL" sz="2000" b="1" dirty="0" smtClean="0">
                  <a:latin typeface="Calibri" panose="020F0502020204030204" pitchFamily="34" charset="0"/>
                </a:rPr>
                <a:t>Inwestycje w rozwój transportu publicznego oraz infrastruktury</a:t>
              </a:r>
              <a:endParaRPr lang="pl-PL" sz="2000" b="1" dirty="0">
                <a:latin typeface="Calibri" panose="020F0502020204030204" pitchFamily="34" charset="0"/>
              </a:endParaRPr>
            </a:p>
          </p:txBody>
        </p:sp>
        <p:sp>
          <p:nvSpPr>
            <p:cNvPr id="32" name="Prostokąt 31"/>
            <p:cNvSpPr/>
            <p:nvPr/>
          </p:nvSpPr>
          <p:spPr>
            <a:xfrm>
              <a:off x="4860032" y="4714190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pl-PL" altLang="pl-PL" sz="2000" b="1" dirty="0" smtClean="0">
                  <a:latin typeface="Calibri" panose="020F0502020204030204" pitchFamily="34" charset="0"/>
                </a:rPr>
                <a:t>Zarządzanie infrastrukturą</a:t>
              </a:r>
            </a:p>
            <a:p>
              <a:r>
                <a:rPr lang="pl-PL" sz="2000" b="1" dirty="0" smtClean="0">
                  <a:latin typeface="Calibri" panose="020F0502020204030204" pitchFamily="34" charset="0"/>
                </a:rPr>
                <a:t>przystankową</a:t>
              </a:r>
              <a:endParaRPr lang="pl-PL" sz="2000" b="1" dirty="0">
                <a:latin typeface="Calibri" panose="020F0502020204030204" pitchFamily="34" charset="0"/>
              </a:endParaRPr>
            </a:p>
          </p:txBody>
        </p:sp>
      </p:grpSp>
      <p:pic>
        <p:nvPicPr>
          <p:cNvPr id="3074" name="Picture 2" descr="Znalezione obrazy dla zapytania check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941168"/>
            <a:ext cx="1177568" cy="1468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7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32247" y="-76941"/>
            <a:ext cx="6156177" cy="1077218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UDZIAŁ W PRZEWOZACH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(dane na 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czerwiec 2018)</a:t>
            </a:r>
            <a:endParaRPr lang="pl-PL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3" name="Wykres 2"/>
          <p:cNvGraphicFramePr/>
          <p:nvPr>
            <p:extLst>
              <p:ext uri="{D42A27DB-BD31-4B8C-83A1-F6EECF244321}">
                <p14:modId xmlns:p14="http://schemas.microsoft.com/office/powerpoint/2010/main" val="4287514806"/>
              </p:ext>
            </p:extLst>
          </p:nvPr>
        </p:nvGraphicFramePr>
        <p:xfrm>
          <a:off x="0" y="1000277"/>
          <a:ext cx="9144001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upa 3"/>
          <p:cNvGrpSpPr>
            <a:grpSpLocks/>
          </p:cNvGrpSpPr>
          <p:nvPr/>
        </p:nvGrpSpPr>
        <p:grpSpPr bwMode="auto">
          <a:xfrm>
            <a:off x="3923928" y="1936256"/>
            <a:ext cx="4869111" cy="844672"/>
            <a:chOff x="1648247" y="646111"/>
            <a:chExt cx="4436641" cy="730251"/>
          </a:xfrm>
          <a:effectLst>
            <a:reflection blurRad="6350" stA="50000" endA="300" endPos="55500" dist="50800" dir="5400000" sy="-100000" algn="bl" rotWithShape="0"/>
          </a:effectLst>
        </p:grpSpPr>
        <p:grpSp>
          <p:nvGrpSpPr>
            <p:cNvPr id="6" name="Grupa 5"/>
            <p:cNvGrpSpPr>
              <a:grpSpLocks/>
            </p:cNvGrpSpPr>
            <p:nvPr/>
          </p:nvGrpSpPr>
          <p:grpSpPr bwMode="auto">
            <a:xfrm>
              <a:off x="3138488" y="654050"/>
              <a:ext cx="2946400" cy="720725"/>
              <a:chOff x="899592" y="1052736"/>
              <a:chExt cx="1724000" cy="421952"/>
            </a:xfrm>
          </p:grpSpPr>
          <p:pic>
            <p:nvPicPr>
              <p:cNvPr id="9" name="Obraz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592" y="1052736"/>
                <a:ext cx="417962" cy="42172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Obraz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0831" y="1052736"/>
                <a:ext cx="417962" cy="42172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Obraz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640" y="1052736"/>
                <a:ext cx="425562" cy="42172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1640" y="1052736"/>
                <a:ext cx="421952" cy="42195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7" name="Obraz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247" y="647627"/>
              <a:ext cx="722228" cy="7287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az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971" y="646111"/>
              <a:ext cx="723730" cy="7302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756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20371"/>
            <a:ext cx="5184576" cy="3449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\\Beta\foto\FOTO\FOTO_NF\Foto Bartek\BRO\sala 720\ZTM_foto_06122018_II_tura_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08719"/>
            <a:ext cx="4608512" cy="3066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843808" y="-63098"/>
            <a:ext cx="3312368" cy="1077218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alt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itchFamily="34" charset="0"/>
                <a:cs typeface="Calibri" pitchFamily="34" charset="0"/>
              </a:rPr>
              <a:t>LICZBA LINII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(dane na 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wrzesień 2018)</a:t>
            </a:r>
            <a:endParaRPr lang="pl-PL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pic>
        <p:nvPicPr>
          <p:cNvPr id="1028" name="Picture 4" descr="\\Beta\foto\FOTO\FOTO_NF\Foto Bartek\BRO\sala 720\skm_27we_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37857"/>
            <a:ext cx="4248472" cy="2832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02581"/>
            <a:ext cx="4736926" cy="3152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ole tekstowe 16"/>
          <p:cNvSpPr txBox="1"/>
          <p:nvPr/>
        </p:nvSpPr>
        <p:spPr>
          <a:xfrm>
            <a:off x="395536" y="3748970"/>
            <a:ext cx="3168352" cy="40011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SzPct val="70000"/>
            </a:pPr>
            <a:r>
              <a:rPr lang="pl-PL" alt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  <a:r>
              <a:rPr lang="en-US" alt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l-PL" altLang="pl-PL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linie metra </a:t>
            </a:r>
            <a:r>
              <a:rPr lang="en-US" altLang="pl-PL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pl-PL" alt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75 </a:t>
            </a:r>
            <a:r>
              <a:rPr lang="pl-PL" altLang="pl-PL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pociągów</a:t>
            </a:r>
            <a:endParaRPr lang="pl-PL" altLang="pl-PL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539552" y="6053226"/>
            <a:ext cx="2880320" cy="40011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SzPct val="70000"/>
            </a:pPr>
            <a:r>
              <a:rPr lang="pl-PL" alt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</a:t>
            </a:r>
            <a:r>
              <a:rPr lang="en-US" alt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pl-PL" altLang="pl-PL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linii SKM</a:t>
            </a:r>
            <a:r>
              <a:rPr lang="en-US" altLang="pl-PL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pl-PL" altLang="pl-PL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28 pociągów</a:t>
            </a:r>
            <a:endParaRPr lang="pl-PL" altLang="pl-PL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4644008" y="6053226"/>
            <a:ext cx="4104456" cy="40011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hangingPunct="1">
              <a:buSzPct val="70000"/>
            </a:pPr>
            <a:r>
              <a:rPr lang="pl-PL" altLang="pl-PL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25 linii tramwajowych</a:t>
            </a:r>
            <a:r>
              <a:rPr lang="en-US" altLang="pl-PL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pl-PL" altLang="pl-PL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416 składów</a:t>
            </a:r>
            <a:endParaRPr lang="en-US" altLang="pl-PL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4457475" y="3748970"/>
            <a:ext cx="4507013" cy="40011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SzPct val="70000"/>
            </a:pPr>
            <a:r>
              <a:rPr lang="pl-PL" altLang="pl-PL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303 linii autobusowe</a:t>
            </a:r>
            <a:r>
              <a:rPr lang="en-US" altLang="pl-PL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pl-PL" altLang="pl-PL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blisko 1800 wozów</a:t>
            </a:r>
            <a:endParaRPr lang="en-US" altLang="pl-PL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73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3347864" y="107724"/>
            <a:ext cx="2393843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METRO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841184"/>
              </p:ext>
            </p:extLst>
          </p:nvPr>
        </p:nvGraphicFramePr>
        <p:xfrm>
          <a:off x="35496" y="980728"/>
          <a:ext cx="5711454" cy="259228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95030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</a:rPr>
                        <a:t>Linia M1</a:t>
                      </a:r>
                      <a:endParaRPr lang="pl-PL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7" marR="91437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</a:rPr>
                        <a:t>21 </a:t>
                      </a:r>
                      <a:r>
                        <a:rPr lang="pl-PL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</a:rPr>
                        <a:t>stacji</a:t>
                      </a:r>
                      <a:endParaRPr lang="pl-PL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7" marR="91437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7" marR="91437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</a:rPr>
                        <a:t>23,1 km</a:t>
                      </a:r>
                    </a:p>
                  </a:txBody>
                  <a:tcPr marL="91437" marR="91437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pl-PL" sz="24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Linia M2</a:t>
                      </a:r>
                      <a:endParaRPr lang="pl-PL" sz="16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7" marR="91437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r>
                        <a:rPr lang="pl-PL" sz="24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400" b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stacji</a:t>
                      </a:r>
                      <a:endParaRPr lang="pl-PL" sz="2400" b="1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l-PL" sz="14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(6 </a:t>
                      </a:r>
                      <a:r>
                        <a:rPr lang="pl-PL" sz="1400" b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 budowie)</a:t>
                      </a:r>
                      <a:endParaRPr lang="pl-PL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7" marR="91437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7" marR="91437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6,1 km</a:t>
                      </a:r>
                    </a:p>
                    <a:p>
                      <a:pPr algn="ctr"/>
                      <a:r>
                        <a:rPr lang="pl-PL" sz="1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(6,6 </a:t>
                      </a:r>
                      <a:r>
                        <a:rPr lang="pl-PL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 budowie)</a:t>
                      </a:r>
                      <a:endParaRPr lang="pl-PL" sz="18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7" marR="91437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1628">
                <a:tc gridSpan="4"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</a:rPr>
                        <a:t>Liczba pasażerów </a:t>
                      </a:r>
                      <a:r>
                        <a:rPr lang="pl-PL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</a:rPr>
                        <a:t>(2017)</a:t>
                      </a:r>
                      <a:endParaRPr lang="pl-PL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7" marR="91437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endParaRPr lang="pl-PL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7" marR="91437" marT="45690" marB="456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</a:rPr>
                        <a:t>Dziennie</a:t>
                      </a:r>
                      <a:endParaRPr lang="pl-PL" sz="2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7" marR="91437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2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</a:rPr>
                        <a:t>616,000 </a:t>
                      </a:r>
                      <a:endParaRPr lang="pl-PL" sz="2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7" marR="91437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endParaRPr lang="pl-PL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7" marR="91437" marT="45690" marB="456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</a:rPr>
                        <a:t>Rocznie</a:t>
                      </a:r>
                      <a:endParaRPr lang="pl-PL" sz="2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7" marR="91437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2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</a:rPr>
                        <a:t>224,8 mln</a:t>
                      </a:r>
                      <a:endParaRPr lang="pl-PL" sz="2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1437" marR="91437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4" name="Picture 3" descr="\\BETA\foto\FOTO\FOTO_NF\BAZA ZDJĘCIOWA\1-6 TRAKCJE\3 METRO\FOTO_METRO_C11_C12_C13_C14_C15_2014_09_29_139 ko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483893" cy="2984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beta\foto\FOTO\IMPORT z DOK_NF\BAZA ZDJĘCIOWA\1-6 TRAKCJE\3 METRO\20150308 - otwarcie II linii metra\20150308_otwarcie_II_linii_metra_1600pix_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74" y="3573016"/>
            <a:ext cx="4435422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944" y="980728"/>
            <a:ext cx="3456385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81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6135</TotalTime>
  <Words>863</Words>
  <Application>Microsoft Office PowerPoint</Application>
  <PresentationFormat>Pokaz na ekranie (4:3)</PresentationFormat>
  <Paragraphs>168</Paragraphs>
  <Slides>24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TARYFA BILETOWA – CZĘŚĆ EKOSYSTEMU</vt:lpstr>
      <vt:lpstr>Prezentacja programu PowerPoint</vt:lpstr>
      <vt:lpstr>KARTA UCZNIA – BUDOWANIE POSTAWY PROEKOLOGICZNEJ</vt:lpstr>
      <vt:lpstr>BILET METROPOLITALNY (nowa oferta od 1 września 2018)</vt:lpstr>
      <vt:lpstr>Prezentacja programu PowerPoint</vt:lpstr>
      <vt:lpstr>Prezentacja programu PowerPoint</vt:lpstr>
      <vt:lpstr>SCHEMAT LINII PODMIEJSKICH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Zarząd Transportu Miejskiego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JK</dc:creator>
  <cp:lastModifiedBy>Rakowska Halina</cp:lastModifiedBy>
  <cp:revision>958</cp:revision>
  <cp:lastPrinted>2018-08-29T12:54:57Z</cp:lastPrinted>
  <dcterms:created xsi:type="dcterms:W3CDTF">2017-03-17T13:36:34Z</dcterms:created>
  <dcterms:modified xsi:type="dcterms:W3CDTF">2018-10-26T10:30:40Z</dcterms:modified>
</cp:coreProperties>
</file>