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  <p:sldMasterId id="2147483702" r:id="rId3"/>
    <p:sldMasterId id="2147483717" r:id="rId4"/>
    <p:sldMasterId id="2147483801" r:id="rId5"/>
    <p:sldMasterId id="2147483813" r:id="rId6"/>
    <p:sldMasterId id="2147483826" r:id="rId7"/>
    <p:sldMasterId id="2147483839" r:id="rId8"/>
  </p:sldMasterIdLst>
  <p:notesMasterIdLst>
    <p:notesMasterId r:id="rId32"/>
  </p:notesMasterIdLst>
  <p:sldIdLst>
    <p:sldId id="256" r:id="rId9"/>
    <p:sldId id="305" r:id="rId10"/>
    <p:sldId id="324" r:id="rId11"/>
    <p:sldId id="332" r:id="rId12"/>
    <p:sldId id="325" r:id="rId13"/>
    <p:sldId id="326" r:id="rId14"/>
    <p:sldId id="328" r:id="rId15"/>
    <p:sldId id="320" r:id="rId16"/>
    <p:sldId id="321" r:id="rId17"/>
    <p:sldId id="322" r:id="rId18"/>
    <p:sldId id="302" r:id="rId19"/>
    <p:sldId id="304" r:id="rId20"/>
    <p:sldId id="273" r:id="rId21"/>
    <p:sldId id="323" r:id="rId22"/>
    <p:sldId id="330" r:id="rId23"/>
    <p:sldId id="331" r:id="rId24"/>
    <p:sldId id="257" r:id="rId25"/>
    <p:sldId id="329" r:id="rId26"/>
    <p:sldId id="310" r:id="rId27"/>
    <p:sldId id="316" r:id="rId28"/>
    <p:sldId id="315" r:id="rId29"/>
    <p:sldId id="317" r:id="rId30"/>
    <p:sldId id="292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830" y="62"/>
      </p:cViewPr>
      <p:guideLst/>
    </p:cSldViewPr>
  </p:slideViewPr>
  <p:outlineViewPr>
    <p:cViewPr>
      <p:scale>
        <a:sx n="33" d="100"/>
        <a:sy n="33" d="100"/>
      </p:scale>
      <p:origin x="0" y="-204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95965-8EC9-4C53-AAD9-FD3AFF6BCFE5}" type="datetimeFigureOut">
              <a:rPr lang="pl-PL" smtClean="0"/>
              <a:t>2016-09-28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D33D-49A5-47E8-B6E0-49FB3EC5B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276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D33D-49A5-47E8-B6E0-49FB3EC5B98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332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D33D-49A5-47E8-B6E0-49FB3EC5B98D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442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D33D-49A5-47E8-B6E0-49FB3EC5B98D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6172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D33D-49A5-47E8-B6E0-49FB3EC5B98D}" type="slidenum">
              <a:rPr lang="pl-PL" smtClean="0">
                <a:solidFill>
                  <a:prstClr val="black"/>
                </a:solidFill>
              </a:rPr>
              <a:pPr/>
              <a:t>18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40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D33D-49A5-47E8-B6E0-49FB3EC5B98D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731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944890-FA47-45D6-AA2A-BF15DE902C62}" type="slidenum">
              <a:rPr lang="pl-PL" altLang="pl-PL" smtClean="0">
                <a:solidFill>
                  <a:srgbClr val="000000"/>
                </a:solidFill>
              </a:rPr>
              <a:pPr/>
              <a:t>21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D33D-49A5-47E8-B6E0-49FB3EC5B98D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644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F581D2-BC52-4F37-917D-53BBBAC7FE56}" type="slidenum">
              <a:rPr lang="pl-PL" altLang="pl-PL" sz="1200">
                <a:solidFill>
                  <a:srgbClr val="000000"/>
                </a:solidFill>
              </a:rPr>
              <a:pPr eaLnBrk="1" hangingPunct="1"/>
              <a:t>23</a:t>
            </a:fld>
            <a:endParaRPr lang="pl-PL" altLang="pl-PL" sz="1200">
              <a:solidFill>
                <a:srgbClr val="000000"/>
              </a:solidFill>
            </a:endParaRPr>
          </a:p>
        </p:txBody>
      </p:sp>
      <p:sp>
        <p:nvSpPr>
          <p:cNvPr id="2723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AEE59EE-C049-4ADE-A39B-3D9A706D46FE}" type="slidenum">
              <a:rPr lang="pl-PL" altLang="pl-PL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l-PL" altLang="pl-PL" sz="12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2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6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D33D-49A5-47E8-B6E0-49FB3EC5B98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421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D33D-49A5-47E8-B6E0-49FB3EC5B98D}" type="slidenum">
              <a:rPr lang="pl-PL" smtClean="0">
                <a:solidFill>
                  <a:prstClr val="black"/>
                </a:solidFill>
              </a:rPr>
              <a:pPr/>
              <a:t>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44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898D15-0F49-4383-BC4C-72DAD3232BBD}" type="slidenum">
              <a:rPr lang="pl-PL" sz="1200">
                <a:solidFill>
                  <a:prstClr val="black"/>
                </a:solidFill>
              </a:rPr>
              <a:pPr algn="r"/>
              <a:t>5</a:t>
            </a:fld>
            <a:endParaRPr lang="pl-PL" sz="1200">
              <a:solidFill>
                <a:prstClr val="black"/>
              </a:solidFill>
            </a:endParaRPr>
          </a:p>
        </p:txBody>
      </p:sp>
      <p:sp>
        <p:nvSpPr>
          <p:cNvPr id="747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74756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8C116F-7BC6-4E18-AF60-6904B4924D10}" type="slidenum">
              <a:rPr lang="pl-PL" sz="1200">
                <a:solidFill>
                  <a:prstClr val="black"/>
                </a:solidFill>
              </a:rPr>
              <a:pPr algn="r"/>
              <a:t>5</a:t>
            </a:fld>
            <a:endParaRPr lang="pl-PL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79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2D018F-A0B8-42B8-B9FA-3515912FFEF7}" type="slidenum">
              <a:rPr lang="pl-PL" sz="1200">
                <a:solidFill>
                  <a:prstClr val="black"/>
                </a:solidFill>
              </a:rPr>
              <a:pPr algn="r"/>
              <a:t>6</a:t>
            </a:fld>
            <a:endParaRPr lang="pl-PL" sz="1200">
              <a:solidFill>
                <a:prstClr val="black"/>
              </a:solidFill>
            </a:endParaRPr>
          </a:p>
        </p:txBody>
      </p:sp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0900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693252-8740-4DBF-8DAF-AE856722A8AC}" type="slidenum">
              <a:rPr lang="pl-PL" sz="1200">
                <a:solidFill>
                  <a:prstClr val="black"/>
                </a:solidFill>
              </a:rPr>
              <a:pPr algn="r"/>
              <a:t>6</a:t>
            </a:fld>
            <a:endParaRPr lang="pl-PL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00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C93B-EA5E-44BA-B14B-63B88A93F853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52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ACECB4-1B00-4107-A0CC-9C9448FB9AB2}" type="slidenum">
              <a:rPr lang="pl-PL" altLang="pl-PL" smtClean="0">
                <a:solidFill>
                  <a:prstClr val="black"/>
                </a:solidFill>
              </a:rPr>
              <a:pPr/>
              <a:t>9</a:t>
            </a:fld>
            <a:endParaRPr lang="pl-PL" altLang="pl-PL" smtClean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261411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E7BECB-CF68-4718-8874-9FEE09FE004F}" type="slidenum">
              <a:rPr lang="pl-PL" altLang="pl-PL" smtClean="0">
                <a:solidFill>
                  <a:prstClr val="black"/>
                </a:solidFill>
              </a:rPr>
              <a:pPr/>
              <a:t>10</a:t>
            </a:fld>
            <a:endParaRPr lang="pl-PL" altLang="pl-PL" smtClean="0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332502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D33D-49A5-47E8-B6E0-49FB3EC5B98D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42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2894-A183-498D-92A6-01FB9E2F9DE6}" type="datetime1">
              <a:rPr lang="pl-PL" smtClean="0"/>
              <a:t>2016-09-28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9770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4853-B8CE-419E-A5C4-C2E9E535D414}" type="datetime1">
              <a:rPr lang="pl-PL" smtClean="0"/>
              <a:t>2016-09-28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15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70A7-C7E8-4908-BFBB-1A4E94FEEFA9}" type="datetime1">
              <a:rPr lang="pl-PL" smtClean="0"/>
              <a:t>2016-09-28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467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10D1-4F07-4985-A17D-A526A17AC623}" type="datetime1">
              <a:rPr lang="pl-PL" smtClean="0"/>
              <a:t>2016-09-28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A009-F5DC-4FE2-B088-91E9578B5D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3558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2771775" y="4652963"/>
            <a:ext cx="6048375" cy="7921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pl-PL" sz="3000" b="1" kern="1200" baseline="0" dirty="0" smtClean="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pPr lvl="0"/>
            <a:r>
              <a:rPr lang="pl-PL" dirty="0" smtClean="0"/>
              <a:t>Kliknij, aby edytować style </a:t>
            </a:r>
          </a:p>
          <a:p>
            <a:pPr lvl="0"/>
            <a:r>
              <a:rPr lang="pl-PL" dirty="0" smtClean="0"/>
              <a:t>wzorca tekstu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1"/>
          </p:nvPr>
        </p:nvSpPr>
        <p:spPr>
          <a:xfrm>
            <a:off x="2771775" y="6381750"/>
            <a:ext cx="3313113" cy="476250"/>
          </a:xfrm>
          <a:prstGeom prst="rect">
            <a:avLst/>
          </a:prstGeom>
        </p:spPr>
        <p:txBody>
          <a:bodyPr/>
          <a:lstStyle>
            <a:lvl1pPr algn="l" eaLnBrk="1" hangingPunct="1">
              <a:buNone/>
              <a:defRPr sz="1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2"/>
          </p:nvPr>
        </p:nvSpPr>
        <p:spPr>
          <a:xfrm>
            <a:off x="1619672" y="187846"/>
            <a:ext cx="3528392" cy="4249217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71989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rodk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264696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3000" b="1" kern="1200" baseline="0" dirty="0">
                <a:solidFill>
                  <a:srgbClr val="0B9E4E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16" name="Symbol zastępczy zawartości 15"/>
          <p:cNvSpPr>
            <a:spLocks noGrp="1"/>
          </p:cNvSpPr>
          <p:nvPr>
            <p:ph sz="quarter" idx="10"/>
          </p:nvPr>
        </p:nvSpPr>
        <p:spPr>
          <a:xfrm>
            <a:off x="467370" y="1844675"/>
            <a:ext cx="7993062" cy="4176713"/>
          </a:xfrm>
          <a:prstGeom prst="rect">
            <a:avLst/>
          </a:prstGeom>
        </p:spPr>
        <p:txBody>
          <a:bodyPr/>
          <a:lstStyle>
            <a:lvl1pPr>
              <a:buNone/>
              <a:defRPr lang="pl-PL" sz="2800" kern="1200" baseline="300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0" name="Symbol zastępczy tekstu 19"/>
          <p:cNvSpPr>
            <a:spLocks noGrp="1"/>
          </p:cNvSpPr>
          <p:nvPr>
            <p:ph type="body" sz="quarter" idx="11"/>
          </p:nvPr>
        </p:nvSpPr>
        <p:spPr>
          <a:xfrm>
            <a:off x="395288" y="6381750"/>
            <a:ext cx="4968800" cy="476250"/>
          </a:xfrm>
          <a:prstGeom prst="rect">
            <a:avLst/>
          </a:prstGeom>
        </p:spPr>
        <p:txBody>
          <a:bodyPr/>
          <a:lstStyle>
            <a:lvl1pPr>
              <a:buNone/>
              <a:defRPr lang="pl-PL" sz="1600" b="0" kern="1200" baseline="0" dirty="0">
                <a:solidFill>
                  <a:srgbClr val="0B9E4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Symbol zastępczy tekstu 19"/>
          <p:cNvSpPr>
            <a:spLocks noGrp="1"/>
          </p:cNvSpPr>
          <p:nvPr>
            <p:ph type="body" sz="quarter" idx="12"/>
          </p:nvPr>
        </p:nvSpPr>
        <p:spPr>
          <a:xfrm>
            <a:off x="6300192" y="6381750"/>
            <a:ext cx="2160488" cy="476250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b="0" kern="1200" baseline="0" dirty="0">
                <a:solidFill>
                  <a:srgbClr val="0B9E4E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94850125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821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546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924300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0" y="6096000"/>
            <a:ext cx="4876800" cy="663575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pl-PL" altLang="pl-PL" sz="1600" b="1" smtClean="0">
                <a:solidFill>
                  <a:prstClr val="black"/>
                </a:solidFill>
              </a:rPr>
              <a:t>70-lecie Oddziału SITK w Warszawie 28.09.2016</a:t>
            </a:r>
            <a:endParaRPr lang="pl-PL" altLang="pl-PL" sz="1600" b="1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145213"/>
            <a:ext cx="1905000" cy="6365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fld id="{73A0C8A4-EB55-4259-872A-3904FC8124D2}" type="slidenum">
              <a:rPr lang="pl-PL" altLang="pl-PL" sz="16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t>‹#›</a:t>
            </a:fld>
            <a:endParaRPr lang="pl-PL" altLang="pl-PL" sz="1600" b="1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457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D457D-0490-4C80-A9D8-9592FC3D5BA1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3FC3E-947C-4A03-B452-83F8F842970F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27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CC05-3CD0-42E7-B317-EC032DFEE750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402C8-99E2-4E83-834D-38B1F69545CC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0E80-626E-438A-BD73-96CF169F7861}" type="datetime1">
              <a:rPr lang="pl-PL" smtClean="0"/>
              <a:t>2016-09-28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765300" y="13335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07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DEDE0-5F3D-4EC0-A915-0CF764329449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71315-9818-4EDE-8EA5-DCA0350561BC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80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62E7D-E825-434D-BD09-A8BF4AE417DA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A910-3786-40C9-824C-929EC932C11B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36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097E4-696B-4160-AD35-DA712068B4E3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5C170-9692-4EB4-8D92-C526C2361E1A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21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3EA8D-F8FF-40F2-8418-A34A0E9BF327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F63D2D-C3C5-4CDD-B80E-959B8C74E8FC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20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45DFF-69EF-495E-8A2D-D9C8BC8C855B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7CF88-341F-4339-8934-DC734C19DE8C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17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DD9C7-CF6F-4017-B9C7-48B997B090CD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A8924-2598-4BDD-B3E2-19CB22566627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09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12112-A3EA-459D-947E-D0BB74FCC895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153F0-B9BB-41E0-A6BE-B963BC6E83DD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48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D0B7A-2F4C-46A9-A3F5-E3F349EFFEE2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5A0E0-D4B9-42BD-A36B-BF2F92BAA533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67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1F19A-C8BE-4EEA-AADD-E8BED7B9F1D9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BDB9D-02D3-41E6-83FF-2A034CB9010F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01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B7A48-42BB-425D-9879-FA0C9181B092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7C2B5-974B-48A1-9024-D0A610C80713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5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553F-C3C0-4FE2-81CD-188FEDC494C4}" type="datetime1">
              <a:rPr lang="pl-PL" smtClean="0"/>
              <a:t>2016-09-28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19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79018-3F72-4226-B839-9151E7349A97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B6CF5-FEA3-44C4-A7BC-A32889E02A48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16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6E795-74A4-4924-9E9E-D0FB988026CE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0572-2635-4B10-B59E-8B6A6488ED8A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16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7617-AF93-4177-84B3-22F11489591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42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E186-B30E-4C75-A03D-BA64675E644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34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00B5-89A5-48BF-884F-5B4E43DFBBB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46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F72E-9126-4C54-86FA-EC0A05DA947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22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A5B4-EF9E-48A9-90BD-D13E4EC21ED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19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CF1F-9332-4BAA-A93B-27376B9A785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166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39EA-2C9E-4B5B-8FB9-E32C3F121BE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30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633F-A787-4FD2-8765-4B81A66EFEC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9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B897-F1EA-4232-8F08-D02E2017E98E}" type="datetime1">
              <a:rPr lang="pl-PL" smtClean="0"/>
              <a:t>2016-09-28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09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6892-8BCE-445A-98A4-291DBC094CD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24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7AEA-A24D-42A5-BA14-4308CFA7487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82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56F0-11B8-46E7-8C2A-610001A642A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952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5FE5-DAD0-430C-9E54-2789536F0A9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901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0E4E-EDAA-48D1-97EF-365AEF1CB26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67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D80F-FB01-49D0-B089-E841C5D26F3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74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F3F-0F1F-4F1C-BA44-2F4F6E7EEDE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151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75A2-586F-4B37-8B47-99AF5A49378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22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3244-FA54-4667-B449-A27423003EC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842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5E1C-5D38-4F08-A97E-840E9FE38E1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7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9723-1F74-4A4B-8359-75687521BA8F}" type="datetime1">
              <a:rPr lang="pl-PL" smtClean="0"/>
              <a:t>2016-09-28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717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990E-27E3-49A5-A7E4-EEB960CAF6B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336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71F3-25FF-43A0-BF2D-D3A710C8F97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759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BC1E-2DFB-4237-8B53-AEA78E722B6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674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1E59-C1A7-4AB0-BDEA-D67BE4EC402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432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0A257-0120-46B3-9F63-6729EDE26DAE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5DFEE-57CF-4793-A93E-DA8016B0AB9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1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15AC9-FD2E-429F-9E6A-B8E7B50E0172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37A7D-73A7-4460-8F4E-B9E70CBBCBAF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811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627BF-8889-439A-A125-2DD89C2344B3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2EDF-4430-4622-942B-979E4350362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283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92F5D-FF2E-43DE-8025-F9EE4EF08391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4D230-D65B-485F-AA76-CB4D5A970BC0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192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514DF-3B65-4E4C-B8BD-DFA5B91A3F01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81D47-E1DB-4D44-A6F0-8D266D6F999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139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9AFD8-D87E-4744-81CD-5FAED3DB3505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E7EEE-9985-4375-967B-A699DB6F065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5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C49E-70E8-42F7-BA1C-B356CFE09227}" type="datetime1">
              <a:rPr lang="pl-PL" smtClean="0"/>
              <a:t>2016-09-28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974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67F74-7B32-470F-B282-956C65CF5A0D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9498-2AA1-47F5-B67A-D8B40F99775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904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2C990-306A-4B8D-A4EC-26EACA6D1F12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21EAD-8E3A-454E-B58C-662DD7D47DD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188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C7591-D193-40C0-A608-10E88C1F4FAE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3D73-5505-4AFB-AFE7-E47E5C00DAA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238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D4E6D-1E07-4A0B-B025-A50BFAF2F47E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4CC05-A9CE-4D7D-A027-6F9FC13AB24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824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7AC34-0818-4A67-8B4D-1BF594D5CFB3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4535E-A2AC-4E5C-A22D-8294EA979626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901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DC9-F0DB-47BE-A256-8938521A251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417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AED1-9AE2-4069-A2E5-548AD033188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17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0F41-ACB8-48FB-AD35-59B16019BB1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010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4D3B-9A31-4577-99D7-28C1D04DDB2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94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D649-308B-490D-9932-70DCD6E5001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1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42C6-873C-4CE5-B890-1A5CDC08907F}" type="datetime1">
              <a:rPr lang="pl-PL" smtClean="0"/>
              <a:t>2016-09-28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21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A15F-3CC3-41D7-ACCF-BE3F7CC740E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943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E936-E6F9-40A8-806C-EB78E873F20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918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B791-4C89-4A10-B044-E33041FE91E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499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4620-4AD8-4F66-B7A2-C01DA000D9B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975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2058-1162-4218-817E-7C2C63AA021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680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0367-6F5B-4433-9A13-D5D9FCEE4EF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011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68313" y="260350"/>
            <a:ext cx="8229600" cy="5894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>
          <a:xfrm>
            <a:off x="395288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pl-PL" alt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en-SG" alt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B736E9-51E8-4D77-9868-6D4B2631621A}" type="slidenum">
              <a:rPr lang="en-SG" alt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alt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279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A045-5F6F-431D-B281-EF73D862B16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277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F784-C466-4438-BBAE-D5E0D13109C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697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89CB-BFE2-48D3-862E-BDBE8218C17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2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E391-FE99-4DDE-877F-E22620BB2508}" type="datetime1">
              <a:rPr lang="pl-PL" smtClean="0"/>
              <a:t>2016-09-28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94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FAFD-854B-4A14-9742-D713C85DAAE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235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74A9-A76F-4BC4-B64E-368B3A46B07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488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07E3-3300-4229-85F4-BF1EE061434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316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B7C3-D4F0-4A90-9D64-8D7B0CE29BF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759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600E-7DC7-4692-AB80-E034350C3AB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332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E639-8FE2-43E4-B513-6D96676B725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574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D790-CAB1-4C64-89A6-A093895E3D4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639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BA51-E9AF-4DCF-924B-4795E2988B8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715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68313" y="260350"/>
            <a:ext cx="8229600" cy="5894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>
          <a:xfrm>
            <a:off x="395288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pl-PL" alt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en-SG" alt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B736E9-51E8-4D77-9868-6D4B2631621A}" type="slidenum">
              <a:rPr lang="en-SG" alt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alt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4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443F-BA78-4480-BD9E-BB40E7E93507}" type="datetime1">
              <a:rPr lang="pl-PL" smtClean="0"/>
              <a:t>2016-09-28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624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DA3AE-F711-4A22-B7EA-7585D3819952}" type="datetime1">
              <a:rPr lang="pl-PL" smtClean="0"/>
              <a:t>2016-09-28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70-lecie Oddziału SITK w Warszawie 28.09.2016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7E6D4-F34A-445E-AF87-5523CF2786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100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2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9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B539D-AD8D-47B0-AA05-7D7BF11348B0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706CE6-7BA5-4423-AA8B-EAAB744FC354}" type="slidenum">
              <a:rPr lang="pl-PL" alt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7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A360B-D82A-4BD1-A284-1822DECF8CC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4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4FF6E-705F-4D33-BF7F-66B99249DCB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4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4B43E4-EF73-424F-8C7C-A1FA2AF0CF4E}" type="datetime1">
              <a:rPr lang="pl-PL" smtClean="0">
                <a:solidFill>
                  <a:srgbClr val="000000"/>
                </a:solidFill>
              </a:rPr>
              <a:t>2016-09-28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4539DE-15CE-491B-BA31-EE91FB55B5FF}" type="slidenum">
              <a:rPr lang="pl-PL" altLang="pl-P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0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9BB4D-39B6-4168-8344-127F171EE52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3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4942-D660-4A60-9E11-FD8D3F94BCF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2016-09-28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9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15.emf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637610"/>
            <a:ext cx="7772400" cy="1814513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+mn-lt"/>
              </a:rPr>
              <a:t>Kluczowe wyzwanie – wsparcie zrównoważonego rozwoju transportu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908453"/>
            <a:ext cx="6858000" cy="2389315"/>
          </a:xfrm>
        </p:spPr>
        <p:txBody>
          <a:bodyPr>
            <a:normAutofit lnSpcReduction="10000"/>
          </a:bodyPr>
          <a:lstStyle/>
          <a:p>
            <a:r>
              <a:rPr lang="pl-PL" sz="2800" dirty="0" smtClean="0"/>
              <a:t>Wojciech SUCHORZEWSKI</a:t>
            </a:r>
          </a:p>
          <a:p>
            <a:r>
              <a:rPr lang="pl-PL" sz="2800" dirty="0" smtClean="0"/>
              <a:t>Politechnika Warszawska</a:t>
            </a:r>
          </a:p>
          <a:p>
            <a:endParaRPr lang="pl-PL" sz="2800" dirty="0"/>
          </a:p>
          <a:p>
            <a:r>
              <a:rPr lang="pl-PL" dirty="0" smtClean="0"/>
              <a:t>70-lecie </a:t>
            </a:r>
            <a:r>
              <a:rPr lang="pl-PL" dirty="0"/>
              <a:t>Oddziału SITK w </a:t>
            </a:r>
            <a:r>
              <a:rPr lang="pl-PL" dirty="0" smtClean="0"/>
              <a:t>Warszawie</a:t>
            </a:r>
          </a:p>
          <a:p>
            <a:r>
              <a:rPr lang="pl-PL" dirty="0" smtClean="0"/>
              <a:t>28 września 2016</a:t>
            </a:r>
          </a:p>
          <a:p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46497" cy="94178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139" y="-10720"/>
            <a:ext cx="954861" cy="92592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608" y="35201"/>
            <a:ext cx="1086325" cy="10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altLang="pl-PL" sz="3200" dirty="0" smtClean="0">
                <a:latin typeface="+mn-lt"/>
              </a:rPr>
              <a:t>Warszawa w raporcie regionalnym UN-Habitat</a:t>
            </a: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3384550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7056437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818" y="1196975"/>
            <a:ext cx="3456732" cy="2478088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latin typeface="+mn-lt"/>
              </a:rPr>
              <a:t>Struktura miasta – </a:t>
            </a:r>
            <a:r>
              <a:rPr lang="pl-PL" sz="3200" dirty="0" smtClean="0">
                <a:latin typeface="+mn-lt"/>
              </a:rPr>
              <a:t>plany i rzeczywistość</a:t>
            </a:r>
            <a:endParaRPr lang="pl-PL" sz="3200" dirty="0">
              <a:latin typeface="+mn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t>11</a:t>
            </a:fld>
            <a:endParaRPr lang="pl-PL"/>
          </a:p>
        </p:txBody>
      </p:sp>
      <p:pic>
        <p:nvPicPr>
          <p:cNvPr id="5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789"/>
            <a:ext cx="817890" cy="81382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084" y="1326220"/>
            <a:ext cx="3801033" cy="5039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883" y="1325563"/>
            <a:ext cx="4309352" cy="48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443" y="-1"/>
            <a:ext cx="859557" cy="811033"/>
          </a:xfrm>
          <a:prstGeom prst="rect">
            <a:avLst/>
          </a:prstGeo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5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40335" y="130530"/>
            <a:ext cx="7358978" cy="994122"/>
          </a:xfrm>
        </p:spPr>
        <p:txBody>
          <a:bodyPr>
            <a:noAutofit/>
          </a:bodyPr>
          <a:lstStyle/>
          <a:p>
            <a:pPr algn="ctr"/>
            <a:r>
              <a:rPr lang="pl-PL" sz="2000" dirty="0" smtClean="0">
                <a:latin typeface="+mn-lt"/>
              </a:rPr>
              <a:t>Konsekwencje ewentualnego przesunięcia </a:t>
            </a:r>
            <a:r>
              <a:rPr lang="pl-PL" sz="2000" dirty="0">
                <a:latin typeface="+mn-lt"/>
              </a:rPr>
              <a:t>185 tys. mieszkańców Białołęki w korytarz  kolei </a:t>
            </a:r>
            <a:r>
              <a:rPr lang="pl-PL" sz="2000" dirty="0" smtClean="0">
                <a:latin typeface="+mn-lt"/>
              </a:rPr>
              <a:t>podmiejskiej 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- symulacja </a:t>
            </a:r>
            <a:r>
              <a:rPr lang="pl-PL" sz="2000" dirty="0">
                <a:latin typeface="+mn-lt"/>
              </a:rPr>
              <a:t>dla obszaru </a:t>
            </a:r>
            <a:r>
              <a:rPr lang="pl-PL" sz="2000" dirty="0" smtClean="0">
                <a:latin typeface="+mn-lt"/>
              </a:rPr>
              <a:t>metropolitalnego </a:t>
            </a:r>
            <a:endParaRPr lang="pl-PL" sz="2000" dirty="0">
              <a:latin typeface="+mn-lt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604837" y="1177776"/>
            <a:ext cx="4040188" cy="455737"/>
          </a:xfrm>
        </p:spPr>
        <p:txBody>
          <a:bodyPr/>
          <a:lstStyle/>
          <a:p>
            <a:pPr algn="ctr"/>
            <a:r>
              <a:rPr lang="pl-PL" b="0" dirty="0" smtClean="0"/>
              <a:t>Stan 2010 r.</a:t>
            </a:r>
            <a:endParaRPr lang="pl-PL" b="0" dirty="0"/>
          </a:p>
        </p:txBody>
      </p:sp>
      <p:pic>
        <p:nvPicPr>
          <p:cNvPr id="4" name="Symbol zastępczy zawartości 3" descr="stare da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4837" y="1826869"/>
            <a:ext cx="4040188" cy="3447516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4978311" y="1159251"/>
            <a:ext cx="4041775" cy="474262"/>
          </a:xfrm>
        </p:spPr>
        <p:txBody>
          <a:bodyPr>
            <a:normAutofit/>
          </a:bodyPr>
          <a:lstStyle/>
          <a:p>
            <a:r>
              <a:rPr lang="pl-PL" b="0" dirty="0" smtClean="0"/>
              <a:t>185 tys. </a:t>
            </a:r>
            <a:r>
              <a:rPr lang="pl-PL" b="0" dirty="0" err="1" smtClean="0"/>
              <a:t>mk</a:t>
            </a:r>
            <a:r>
              <a:rPr lang="pl-PL" b="0" dirty="0" smtClean="0"/>
              <a:t> bliżej kolei</a:t>
            </a:r>
            <a:endParaRPr lang="pl-PL" b="0" dirty="0"/>
          </a:p>
        </p:txBody>
      </p:sp>
      <p:pic>
        <p:nvPicPr>
          <p:cNvPr id="9" name="Symbol zastępczy zawartości 8" descr="nowe dan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56120" y="1826869"/>
            <a:ext cx="4041775" cy="3463181"/>
          </a:xfrm>
        </p:spPr>
      </p:pic>
      <p:sp>
        <p:nvSpPr>
          <p:cNvPr id="10" name="pole tekstowe 9"/>
          <p:cNvSpPr txBox="1"/>
          <p:nvPr/>
        </p:nvSpPr>
        <p:spPr>
          <a:xfrm>
            <a:off x="386990" y="6418036"/>
            <a:ext cx="4996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prstClr val="black"/>
                </a:solidFill>
              </a:rPr>
              <a:t>Źródło: T. Dybicz, Politechnika Warszawska  </a:t>
            </a:r>
            <a:endParaRPr lang="pl-PL" sz="1400" dirty="0">
              <a:solidFill>
                <a:prstClr val="black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840335" y="5182787"/>
          <a:ext cx="758581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165"/>
                <a:gridCol w="1427147"/>
                <a:gridCol w="1307506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dirty="0" smtClean="0"/>
                        <a:t>Metropolia</a:t>
                      </a: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Białołęka</a:t>
                      </a:r>
                      <a:r>
                        <a:rPr lang="pl-PL" baseline="0" dirty="0" smtClean="0"/>
                        <a:t> 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 czas podróży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-1,2%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-18,3%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Udział podróży z więcej niż</a:t>
                      </a:r>
                      <a:r>
                        <a:rPr lang="pl-PL" baseline="0" dirty="0" smtClean="0"/>
                        <a:t> dwiema przesiadkami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-3,7%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-59,5%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57087" cy="82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5423" y="-7368"/>
            <a:ext cx="878577" cy="828980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88472"/>
            <a:ext cx="7886700" cy="838200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latin typeface="+mn-lt"/>
              </a:rPr>
              <a:t>Warszawska  Polityka </a:t>
            </a:r>
            <a:r>
              <a:rPr lang="pl-PL" sz="3600" dirty="0">
                <a:latin typeface="+mn-lt"/>
              </a:rPr>
              <a:t>Mobilności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940600"/>
            <a:ext cx="7886700" cy="5353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700" dirty="0" smtClean="0"/>
              <a:t>Projekt – konsultacje społeczne do 20.X.2016</a:t>
            </a:r>
          </a:p>
          <a:p>
            <a:pPr marL="0" indent="0">
              <a:buNone/>
            </a:pPr>
            <a:r>
              <a:rPr lang="pl-PL" sz="2700" dirty="0" smtClean="0"/>
              <a:t>Zakres </a:t>
            </a:r>
            <a:r>
              <a:rPr lang="pl-PL" sz="2700" dirty="0"/>
              <a:t>i proponowane działania dają podstawy do jego traktowania, jako </a:t>
            </a:r>
            <a:r>
              <a:rPr lang="pl-PL" sz="2700" b="1" dirty="0" smtClean="0"/>
              <a:t>planu zrównoważonej </a:t>
            </a:r>
            <a:r>
              <a:rPr lang="pl-PL" sz="2700" b="1" dirty="0"/>
              <a:t>mobilności </a:t>
            </a:r>
            <a:r>
              <a:rPr lang="pl-PL" sz="2700" b="1" dirty="0" smtClean="0"/>
              <a:t>(</a:t>
            </a:r>
            <a:r>
              <a:rPr lang="pl-PL" sz="2700" b="1" dirty="0"/>
              <a:t>SUMP</a:t>
            </a:r>
            <a:r>
              <a:rPr lang="pl-PL" sz="2700" b="1" dirty="0" smtClean="0"/>
              <a:t>)</a:t>
            </a:r>
            <a:endParaRPr lang="pl-PL" sz="2700" b="1" dirty="0"/>
          </a:p>
          <a:p>
            <a:pPr marL="0" indent="0">
              <a:buNone/>
            </a:pPr>
            <a:r>
              <a:rPr lang="pl-PL" sz="2700" dirty="0" smtClean="0"/>
              <a:t>Priorytet </a:t>
            </a:r>
            <a:r>
              <a:rPr lang="pl-PL" sz="2700" dirty="0"/>
              <a:t>działań redukujących wykorzystanie samochodu w podróżach na obszarze miasta. Efektem byłaby  redukcja zatłoczenia, zwłaszcza w obszarach śródmiejskich</a:t>
            </a:r>
          </a:p>
          <a:p>
            <a:pPr marL="0" indent="0">
              <a:buNone/>
            </a:pPr>
            <a:r>
              <a:rPr lang="pl-PL" sz="2700" dirty="0" smtClean="0"/>
              <a:t>Lista </a:t>
            </a:r>
            <a:r>
              <a:rPr lang="pl-PL" sz="2700" dirty="0"/>
              <a:t>zadań: 59 pozycji z 10 obszarów</a:t>
            </a:r>
          </a:p>
          <a:p>
            <a:pPr marL="0" indent="0">
              <a:buNone/>
            </a:pPr>
            <a:r>
              <a:rPr lang="pl-PL" sz="2700" dirty="0" smtClean="0"/>
              <a:t>Budowa narzędzi, np. opracowanie </a:t>
            </a:r>
            <a:r>
              <a:rPr lang="pl-PL" sz="2700" dirty="0"/>
              <a:t>kalkulatora zrównoważonej </a:t>
            </a:r>
            <a:r>
              <a:rPr lang="pl-PL" sz="2700" dirty="0" smtClean="0"/>
              <a:t>mobilności, m.in. </a:t>
            </a:r>
            <a:r>
              <a:rPr lang="pl-PL" sz="2700" dirty="0"/>
              <a:t>umożliwiającego obliczanie kosztów podróży po Warszawie (i aglomeracji</a:t>
            </a:r>
            <a:r>
              <a:rPr lang="pl-PL" sz="2700" dirty="0" smtClean="0"/>
              <a:t>) różnymi środkami transportu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t>13</a:t>
            </a:fld>
            <a:endParaRPr lang="pl-P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50790" cy="8452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201" y="-1"/>
            <a:ext cx="895799" cy="845229"/>
          </a:xfrm>
          <a:prstGeom prst="rect">
            <a:avLst/>
          </a:prstGeo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64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306593" y="64736"/>
            <a:ext cx="6332288" cy="847647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latin typeface="+mn-lt"/>
              </a:rPr>
              <a:t>Wizja Warszawa 2030</a:t>
            </a:r>
            <a:endParaRPr lang="pl-PL" sz="3600" dirty="0">
              <a:latin typeface="+mn-lt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28650" y="912383"/>
            <a:ext cx="7886700" cy="52645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dirty="0" smtClean="0"/>
              <a:t>Praca od </a:t>
            </a:r>
            <a:r>
              <a:rPr lang="pl-PL" sz="2400" dirty="0"/>
              <a:t>września 2015 r. 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Udział:  mieszkańcy, eksperci, urzędnicy, przedsiębiorcy,, </a:t>
            </a:r>
            <a:r>
              <a:rPr lang="pl-PL" sz="2400" dirty="0"/>
              <a:t>przedstawiciele organizacji </a:t>
            </a:r>
            <a:r>
              <a:rPr lang="pl-PL" sz="2400" dirty="0" smtClean="0"/>
              <a:t>pozarządowych. </a:t>
            </a:r>
          </a:p>
          <a:p>
            <a:pPr marL="0" indent="0">
              <a:buNone/>
            </a:pPr>
            <a:r>
              <a:rPr lang="pl-PL" sz="2400" dirty="0" smtClean="0"/>
              <a:t>Praca:</a:t>
            </a:r>
          </a:p>
          <a:p>
            <a:r>
              <a:rPr lang="pl-PL" sz="2400" dirty="0"/>
              <a:t>5 grup roboczych do spraw: społecznych, gospodarczych, przestrzennych, systemowych, dzielnic.  </a:t>
            </a:r>
          </a:p>
          <a:p>
            <a:r>
              <a:rPr lang="pl-PL" sz="2400" dirty="0" smtClean="0"/>
              <a:t>Ankietyzacja: pow. 3000 ankiet.</a:t>
            </a:r>
          </a:p>
          <a:p>
            <a:r>
              <a:rPr lang="pl-PL" sz="2400" dirty="0" smtClean="0"/>
              <a:t>Cykl </a:t>
            </a:r>
            <a:r>
              <a:rPr lang="pl-PL" sz="2400" dirty="0"/>
              <a:t>debat Warszawa </a:t>
            </a:r>
            <a:r>
              <a:rPr lang="pl-PL" sz="2400" dirty="0" smtClean="0"/>
              <a:t>2030</a:t>
            </a:r>
          </a:p>
          <a:p>
            <a:r>
              <a:rPr lang="pl-PL" sz="2400" dirty="0" smtClean="0"/>
              <a:t>Konferencja </a:t>
            </a:r>
            <a:r>
              <a:rPr lang="pl-PL" sz="2400" dirty="0"/>
              <a:t>Warszawa </a:t>
            </a:r>
            <a:r>
              <a:rPr lang="pl-PL" sz="2400" dirty="0" smtClean="0"/>
              <a:t>2030 - </a:t>
            </a:r>
            <a:r>
              <a:rPr lang="pl-PL" sz="2400" dirty="0"/>
              <a:t>Miasto </a:t>
            </a:r>
            <a:r>
              <a:rPr lang="pl-PL" sz="2400" dirty="0" smtClean="0"/>
              <a:t>Przyszłości. </a:t>
            </a:r>
          </a:p>
          <a:p>
            <a:r>
              <a:rPr lang="pl-PL" sz="2400" dirty="0" smtClean="0"/>
              <a:t>Konsultacje społeczne.</a:t>
            </a:r>
          </a:p>
          <a:p>
            <a:pPr marL="0" indent="0">
              <a:buNone/>
            </a:pPr>
            <a:r>
              <a:rPr lang="pl-PL" sz="2400" dirty="0" smtClean="0"/>
              <a:t>WARSZAWA </a:t>
            </a:r>
            <a:r>
              <a:rPr lang="pl-PL" sz="2400" dirty="0"/>
              <a:t>w 2030 roku to:</a:t>
            </a:r>
          </a:p>
          <a:p>
            <a:r>
              <a:rPr lang="pl-PL" sz="2400" dirty="0" smtClean="0"/>
              <a:t>AKTYWNI MIESZKAŃCY</a:t>
            </a:r>
          </a:p>
          <a:p>
            <a:r>
              <a:rPr lang="pl-PL" sz="2400" dirty="0" smtClean="0"/>
              <a:t>PRZYJAZNE MIEJSCE</a:t>
            </a:r>
            <a:endParaRPr lang="pl-PL" sz="2400" dirty="0"/>
          </a:p>
          <a:p>
            <a:r>
              <a:rPr lang="pl-PL" sz="2400" dirty="0"/>
              <a:t>OTWARTA METROPOLIA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736"/>
            <a:ext cx="873940" cy="86959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585" y="0"/>
            <a:ext cx="990415" cy="930583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t>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1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306593" y="64737"/>
            <a:ext cx="6332288" cy="75256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+mn-lt"/>
              </a:rPr>
              <a:t>Wizja Warszawa 2030 – transport*) </a:t>
            </a:r>
            <a:endParaRPr lang="pl-PL" sz="3200" dirty="0">
              <a:latin typeface="+mn-lt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28650" y="817297"/>
            <a:ext cx="7886700" cy="54439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2400" b="1" dirty="0" smtClean="0"/>
              <a:t>Cel operacyjny</a:t>
            </a:r>
          </a:p>
          <a:p>
            <a:pPr marL="0" indent="0" algn="ctr">
              <a:buNone/>
            </a:pPr>
            <a:r>
              <a:rPr lang="pl-PL" sz="2400" b="1" dirty="0" smtClean="0"/>
              <a:t>Rozwój </a:t>
            </a:r>
            <a:r>
              <a:rPr lang="pl-PL" sz="2400" b="1" dirty="0"/>
              <a:t>zrównoważonego systemu transportowego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400" dirty="0" smtClean="0"/>
              <a:t>Skala </a:t>
            </a:r>
            <a:r>
              <a:rPr lang="pl-PL" sz="2400" dirty="0"/>
              <a:t>i zróżnicowany sposób zagospodarowania Warszawy wymaga lepszego powiązania różnych części miasta i usprawnienia przemieszczania się zarówno w wymiarze lokalnym, </a:t>
            </a:r>
            <a:r>
              <a:rPr lang="pl-PL" sz="2400" dirty="0" err="1"/>
              <a:t>ogólnomiejskim</a:t>
            </a:r>
            <a:r>
              <a:rPr lang="pl-PL" sz="2400" dirty="0"/>
              <a:t>, jak i w ramach obszaru metropolitalnego. Zaspokojenie potrzeb różnych użytkowników miasta wymaga efektywnego wykorzystywania różnorodnych środków odbywania podróży.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400" dirty="0"/>
              <a:t>Nacisk będzie kładziony na doskonalenie transportu zbiorowego, powodujące zwiększenie jego udziału w przewozach, jak również na poprawę warunków ruchu pieszego i rowerowego. Osiągnięcie tego celu będzie powodowane poprzez rozwój systemu transportu szynowego oraz rozwijanie spójnej i gęstej sieci tras transportu publicznego, przystanków, parkingów rowerowych, eliminację barier architektonicznych i przestrzennych, oraz ograniczenie roli samochodu w strefie śródmiejskiej. 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*) projekt,  wersja 1.09.2016</a:t>
            </a:r>
            <a:endParaRPr lang="pl-PL" sz="2400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736"/>
            <a:ext cx="873940" cy="86959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956" y="1"/>
            <a:ext cx="971044" cy="912382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t>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3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357304" y="64736"/>
            <a:ext cx="6332288" cy="75256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+mn-lt"/>
              </a:rPr>
              <a:t>Wizja Warszawa 2030 – transport 2</a:t>
            </a:r>
            <a:endParaRPr lang="pl-PL" sz="3200" dirty="0">
              <a:latin typeface="+mn-lt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28650" y="954533"/>
            <a:ext cx="7886700" cy="52645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 smtClean="0"/>
              <a:t>Cel operacyjny</a:t>
            </a:r>
          </a:p>
          <a:p>
            <a:pPr marL="0" indent="0" algn="ctr">
              <a:buNone/>
            </a:pPr>
            <a:r>
              <a:rPr lang="pl-PL" sz="2400" b="1" dirty="0" smtClean="0"/>
              <a:t> Rozwój </a:t>
            </a:r>
            <a:r>
              <a:rPr lang="pl-PL" sz="2400" b="1" dirty="0"/>
              <a:t>zrównoważonego systemu transportowego</a:t>
            </a:r>
          </a:p>
          <a:p>
            <a:pPr marL="0" indent="0">
              <a:buNone/>
            </a:pPr>
            <a:r>
              <a:rPr lang="pl-PL" sz="2400" dirty="0" smtClean="0"/>
              <a:t>Prowadzone </a:t>
            </a:r>
            <a:r>
              <a:rPr lang="pl-PL" sz="2400" dirty="0"/>
              <a:t>będą działania popularyzujące alternatywne względem samochodu środki transportu. Między innymi,  wpłynie to na uwolnienie przestrzeni publicznych, które będą wykorzystywane w celach społecznych. Będzie to wymagało uporządkowania zasad funkcjonowania parkowania, transportu ładunków i dostaw towarów oraz obsługi ruchu turystycznego, a także dostosowanie parametrów ulic do planowanych funkcji. 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/>
              <a:t>Warunkiem niezbędnym do osiągnięcia tego celu (czynnikami sukcesu) będzie współpraca z gminami obszaru metropolitalnego Warszawy.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736"/>
            <a:ext cx="873940" cy="86959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680" y="0"/>
            <a:ext cx="995320" cy="935191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t>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81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359" y="0"/>
            <a:ext cx="7886700" cy="1325563"/>
          </a:xfrm>
        </p:spPr>
        <p:txBody>
          <a:bodyPr/>
          <a:lstStyle/>
          <a:p>
            <a:pPr algn="ctr"/>
            <a:r>
              <a:rPr lang="pl-PL" sz="3600" dirty="0" smtClean="0">
                <a:solidFill>
                  <a:prstClr val="black"/>
                </a:solidFill>
                <a:latin typeface="+mn-lt"/>
              </a:rPr>
              <a:t>Wyzwania</a:t>
            </a:r>
            <a:r>
              <a:rPr lang="pl-PL" sz="4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57448"/>
            <a:ext cx="7886700" cy="4629517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l-PL" dirty="0" smtClean="0"/>
              <a:t>Jak uzyskać akceptację społeczeństwa i podmiotów?  konieczne aktywne </a:t>
            </a:r>
            <a:r>
              <a:rPr lang="pl-PL" dirty="0"/>
              <a:t>zaangażowanie lokalnych interesariuszy i obywateli w proces planowania </a:t>
            </a:r>
            <a:endParaRPr lang="pl-PL" dirty="0" smtClean="0"/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l-PL" dirty="0" smtClean="0"/>
              <a:t>Jak zapewnić </a:t>
            </a:r>
            <a:r>
              <a:rPr lang="pl-PL" dirty="0"/>
              <a:t>współpracę  </a:t>
            </a:r>
            <a:r>
              <a:rPr lang="pl-PL" dirty="0" smtClean="0"/>
              <a:t>terytorialną, polityczną, administracyjną </a:t>
            </a:r>
            <a:r>
              <a:rPr lang="pl-PL" dirty="0"/>
              <a:t>i </a:t>
            </a:r>
            <a:r>
              <a:rPr lang="pl-PL" dirty="0" smtClean="0"/>
              <a:t>międzysektorową?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l-PL" dirty="0" smtClean="0"/>
              <a:t>Wybór najlepszej kombinacji rozwiązań i działań (co? kiedy?)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l-PL" dirty="0" smtClean="0"/>
              <a:t>Jak uzyskać środki unijne?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l-PL" dirty="0" smtClean="0"/>
              <a:t>Monitorowanie (ocena i reagowanie) 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t>17</a:t>
            </a:fld>
            <a:endParaRPr lang="pl-PL"/>
          </a:p>
        </p:txBody>
      </p:sp>
      <p:pic>
        <p:nvPicPr>
          <p:cNvPr id="5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90"/>
            <a:ext cx="934719" cy="93006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285" y="-2791"/>
            <a:ext cx="985715" cy="930069"/>
          </a:xfrm>
          <a:prstGeom prst="rect">
            <a:avLst/>
          </a:prstGeo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97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02909" y="85510"/>
            <a:ext cx="7886700" cy="943179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latin typeface="+mn-lt"/>
              </a:rPr>
              <a:t>Zagrożenia</a:t>
            </a:r>
            <a:endParaRPr lang="pl-PL" sz="3600" dirty="0">
              <a:latin typeface="+mn-lt"/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502909" y="5320851"/>
            <a:ext cx="7886700" cy="237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dirty="0" smtClean="0"/>
              <a:t> </a:t>
            </a:r>
            <a:r>
              <a:rPr lang="pl-PL" sz="2000" dirty="0" smtClean="0"/>
              <a:t>Źródło: S. Sarna </a:t>
            </a:r>
            <a:endParaRPr lang="pl-PL" sz="2000" dirty="0"/>
          </a:p>
        </p:txBody>
      </p:sp>
      <p:sp>
        <p:nvSpPr>
          <p:cNvPr id="16" name="Symbol zastępczy zawartości 1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736"/>
            <a:ext cx="873940" cy="86959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299" y="0"/>
            <a:ext cx="1050701" cy="98722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09" y="1127806"/>
            <a:ext cx="8164232" cy="405246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9058" y="5866437"/>
            <a:ext cx="3354546" cy="26791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9058" y="5376288"/>
            <a:ext cx="6138206" cy="228343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t>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13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306593" y="64736"/>
            <a:ext cx="6332288" cy="971045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latin typeface="+mn-lt"/>
              </a:rPr>
              <a:t>Wsparcie - formy </a:t>
            </a:r>
            <a:endParaRPr lang="pl-PL" sz="3600" dirty="0">
              <a:latin typeface="+mn-lt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28650" y="912382"/>
            <a:ext cx="7886700" cy="5577429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l-PL" sz="3000" dirty="0" smtClean="0"/>
              <a:t>Członkowie SITK wnoszą istotny wkład w prace/działania związane z realizacją celów polityki ZR:</a:t>
            </a:r>
          </a:p>
          <a:p>
            <a:pPr>
              <a:spcBef>
                <a:spcPts val="600"/>
              </a:spcBef>
            </a:pPr>
            <a:r>
              <a:rPr lang="pl-PL" sz="3000" dirty="0" smtClean="0"/>
              <a:t>administracja: rządowa i samorządowa</a:t>
            </a:r>
          </a:p>
          <a:p>
            <a:pPr>
              <a:spcBef>
                <a:spcPts val="600"/>
              </a:spcBef>
            </a:pPr>
            <a:r>
              <a:rPr lang="pl-PL" sz="3000" dirty="0" smtClean="0"/>
              <a:t>przedsiębiorstwa sektora publicznego i prywatnego, w tym operatorzy TP,  firmy projektowe i in. </a:t>
            </a:r>
          </a:p>
          <a:p>
            <a:pPr>
              <a:spcBef>
                <a:spcPts val="600"/>
              </a:spcBef>
            </a:pPr>
            <a:r>
              <a:rPr lang="pl-PL" sz="3000" dirty="0" smtClean="0"/>
              <a:t>instytuty i uczelnie</a:t>
            </a:r>
          </a:p>
          <a:p>
            <a:pPr>
              <a:spcBef>
                <a:spcPts val="600"/>
              </a:spcBef>
            </a:pPr>
            <a:r>
              <a:rPr lang="pl-PL" sz="3000" dirty="0" smtClean="0"/>
              <a:t>media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3000" dirty="0" smtClean="0"/>
              <a:t>OW SITK – ukierunkowanie spotkań z udziałem wszystkich sektorów:</a:t>
            </a:r>
          </a:p>
          <a:p>
            <a:pPr>
              <a:spcBef>
                <a:spcPts val="600"/>
              </a:spcBef>
            </a:pPr>
            <a:r>
              <a:rPr lang="pl-PL" sz="3000" dirty="0" smtClean="0"/>
              <a:t>127 Forum Komunikacyjnych, w tym wiele poświęconych różnym aspektom zrównoważonej </a:t>
            </a:r>
            <a:r>
              <a:rPr lang="pl-PL" sz="3000" dirty="0" err="1" smtClean="0"/>
              <a:t>mobilnosci</a:t>
            </a:r>
            <a:r>
              <a:rPr lang="pl-PL" sz="30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pl-PL" sz="3000" dirty="0" smtClean="0"/>
              <a:t>konsultacje społeczne, np</a:t>
            </a:r>
            <a:r>
              <a:rPr lang="pl-PL" sz="3000" dirty="0"/>
              <a:t>. DEBATA PUBLICZNA NA TEMAT: WARSZAWSKA POLITYKA MOBILNOSCI - 20.06.2016 </a:t>
            </a:r>
          </a:p>
          <a:p>
            <a:pPr>
              <a:spcBef>
                <a:spcPts val="600"/>
              </a:spcBef>
            </a:pPr>
            <a:r>
              <a:rPr lang="pl-PL" sz="3000" dirty="0" smtClean="0"/>
              <a:t>Konferencje, </a:t>
            </a:r>
            <a:r>
              <a:rPr lang="pl-PL" sz="3000" dirty="0"/>
              <a:t>np. IV FORUM TRANSPORTU AGLOMERACYJNEGO 24.06.2015</a:t>
            </a:r>
            <a:endParaRPr lang="pl-PL" sz="30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sz="3600" dirty="0" smtClean="0">
                <a:solidFill>
                  <a:srgbClr val="FF0000"/>
                </a:solidFill>
              </a:rPr>
              <a:t>Wysoka ocena OW SITK: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3600" dirty="0" smtClean="0">
                <a:solidFill>
                  <a:srgbClr val="FF0000"/>
                </a:solidFill>
              </a:rPr>
              <a:t>Nagroda </a:t>
            </a:r>
            <a:r>
              <a:rPr lang="pl-PL" sz="3600" dirty="0">
                <a:solidFill>
                  <a:srgbClr val="FF0000"/>
                </a:solidFill>
              </a:rPr>
              <a:t>Miasto i Transport </a:t>
            </a:r>
            <a:r>
              <a:rPr lang="pl-PL" sz="3600" dirty="0" smtClean="0">
                <a:solidFill>
                  <a:srgbClr val="FF0000"/>
                </a:solidFill>
              </a:rPr>
              <a:t>2016 !!!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3600" dirty="0" smtClean="0">
                <a:solidFill>
                  <a:srgbClr val="FF0000"/>
                </a:solidFill>
              </a:rPr>
              <a:t>	20 wniosków, 4 laureatów</a:t>
            </a:r>
            <a:endParaRPr lang="pl-PL" sz="3100" dirty="0">
              <a:solidFill>
                <a:srgbClr val="FF0000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736"/>
            <a:ext cx="873940" cy="86959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680" y="0"/>
            <a:ext cx="995320" cy="935191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t>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1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262319" y="78904"/>
            <a:ext cx="6522258" cy="954860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+mn-lt"/>
              </a:rPr>
              <a:t>Zrównoważony </a:t>
            </a:r>
            <a:r>
              <a:rPr lang="pl-PL" sz="3600" dirty="0">
                <a:latin typeface="+mn-lt"/>
              </a:rPr>
              <a:t>rozwój transportu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61019" y="1033764"/>
            <a:ext cx="7886700" cy="550460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400" dirty="0" smtClean="0"/>
              <a:t>Terminy </a:t>
            </a:r>
            <a:r>
              <a:rPr lang="pl-PL" sz="2400" dirty="0"/>
              <a:t>„zrównoważony rozwój transportu”, „zrównoważona  mobilność</a:t>
            </a:r>
            <a:r>
              <a:rPr lang="pl-PL" sz="2400" dirty="0" smtClean="0"/>
              <a:t>” i in. używane </a:t>
            </a:r>
            <a:r>
              <a:rPr lang="pl-PL" sz="2400" dirty="0"/>
              <a:t>w publikacjach, opracowaniach planistycznych i </a:t>
            </a:r>
            <a:r>
              <a:rPr lang="pl-PL" sz="2400" dirty="0" smtClean="0"/>
              <a:t>dokumentach. </a:t>
            </a:r>
            <a:endParaRPr lang="pl-PL" sz="24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 smtClean="0"/>
              <a:t>„Zrównoważony rozwój” – cele: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 społeczne - warunki życia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ekonomiczne - działalność produkcyjna, </a:t>
            </a:r>
            <a:r>
              <a:rPr lang="pl-PL" sz="2400" dirty="0" smtClean="0"/>
              <a:t>koszty  </a:t>
            </a:r>
            <a:r>
              <a:rPr lang="pl-PL" sz="2400" dirty="0"/>
              <a:t>i korzyści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2400" dirty="0"/>
              <a:t>środowiskowe, w tym energochłonność?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 smtClean="0"/>
              <a:t>Środki osiągnięcia celów: </a:t>
            </a:r>
          </a:p>
          <a:p>
            <a:pPr>
              <a:spcBef>
                <a:spcPts val="0"/>
              </a:spcBef>
            </a:pPr>
            <a:r>
              <a:rPr lang="pl-PL" sz="2400" dirty="0" smtClean="0"/>
              <a:t>środki transportu </a:t>
            </a:r>
          </a:p>
          <a:p>
            <a:pPr>
              <a:spcBef>
                <a:spcPts val="0"/>
              </a:spcBef>
            </a:pPr>
            <a:r>
              <a:rPr lang="pl-PL" sz="2400" dirty="0" smtClean="0"/>
              <a:t>rozwój infrastruktury </a:t>
            </a:r>
          </a:p>
          <a:p>
            <a:pPr>
              <a:spcBef>
                <a:spcPts val="0"/>
              </a:spcBef>
            </a:pPr>
            <a:r>
              <a:rPr lang="pl-PL" sz="2400" dirty="0" smtClean="0"/>
              <a:t>zarządzanie mobilnością (transportochłonność, podział zadań między środki transportu)</a:t>
            </a:r>
          </a:p>
          <a:p>
            <a:pPr>
              <a:spcBef>
                <a:spcPts val="0"/>
              </a:spcBef>
            </a:pPr>
            <a:r>
              <a:rPr lang="pl-PL" sz="2400" dirty="0" smtClean="0"/>
              <a:t>koordynacja planowania zagospodarowania przestrzennego z planowaniem rozwoju systemu transportu</a:t>
            </a:r>
          </a:p>
          <a:p>
            <a:pPr>
              <a:spcBef>
                <a:spcPts val="0"/>
              </a:spcBef>
            </a:pPr>
            <a:r>
              <a:rPr lang="pl-PL" sz="2400" dirty="0" smtClean="0"/>
              <a:t>środki </a:t>
            </a:r>
            <a:r>
              <a:rPr lang="pl-PL" sz="2400" dirty="0"/>
              <a:t>prawne i fiskalne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3940" cy="86959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956" y="1"/>
            <a:ext cx="971044" cy="912382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t>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47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le tekstowe 3"/>
          <p:cNvSpPr txBox="1">
            <a:spLocks noChangeArrowheads="1"/>
          </p:cNvSpPr>
          <p:nvPr/>
        </p:nvSpPr>
        <p:spPr bwMode="auto">
          <a:xfrm>
            <a:off x="-17463" y="0"/>
            <a:ext cx="9144001" cy="461963"/>
          </a:xfrm>
          <a:prstGeom prst="rect">
            <a:avLst/>
          </a:prstGeom>
          <a:solidFill>
            <a:srgbClr val="82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400" b="1" smtClean="0">
                <a:solidFill>
                  <a:srgbClr val="FFFFFF"/>
                </a:solidFill>
              </a:rPr>
              <a:t>NAGRODA MIASTO i TRANSPORT 2016 </a:t>
            </a:r>
          </a:p>
        </p:txBody>
      </p:sp>
      <p:pic>
        <p:nvPicPr>
          <p:cNvPr id="15363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6"/>
          <a:stretch>
            <a:fillRect/>
          </a:stretch>
        </p:blipFill>
        <p:spPr bwMode="auto">
          <a:xfrm>
            <a:off x="67890" y="688975"/>
            <a:ext cx="854392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http://www.sitk.waw.pl/uploads/2014/PLAKAT---FORUM-23-pazdziernika-2014-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4802188"/>
            <a:ext cx="289401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://www.sitk.waw.pl/uploads/2015/Plakat--na--CXII-Forum-26-lutego-2015-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029200"/>
            <a:ext cx="2395538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ttp://www.sitk.waw.pl/images/logo-70-lec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2850"/>
            <a:ext cx="19081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https://sites.google.com/site/sitkpoznan/_/rsrc/1279883014370/home/SG109659.JPG?height=100&amp;width=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5357813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59498-2AA1-47F5-B67A-D8B40F99775D}" type="slidenum">
              <a:rPr lang="pl-PL" altLang="pl-PL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ole tekstowe 3"/>
          <p:cNvSpPr txBox="1">
            <a:spLocks noChangeArrowheads="1"/>
          </p:cNvSpPr>
          <p:nvPr/>
        </p:nvSpPr>
        <p:spPr bwMode="auto">
          <a:xfrm>
            <a:off x="-17463" y="0"/>
            <a:ext cx="9144001" cy="461963"/>
          </a:xfrm>
          <a:prstGeom prst="rect">
            <a:avLst/>
          </a:prstGeom>
          <a:solidFill>
            <a:srgbClr val="82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400" b="1" dirty="0" smtClean="0">
                <a:solidFill>
                  <a:srgbClr val="FFFFFF"/>
                </a:solidFill>
              </a:rPr>
              <a:t>NAGRODA MIASTO i TRANSPORT 2016 </a:t>
            </a:r>
          </a:p>
        </p:txBody>
      </p:sp>
      <p:pic>
        <p:nvPicPr>
          <p:cNvPr id="1331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005138"/>
            <a:ext cx="383222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85775"/>
            <a:ext cx="90725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4613275"/>
            <a:ext cx="45529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6"/>
          <a:stretch>
            <a:fillRect/>
          </a:stretch>
        </p:blipFill>
        <p:spPr bwMode="auto">
          <a:xfrm>
            <a:off x="323850" y="4567238"/>
            <a:ext cx="3436938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59498-2AA1-47F5-B67A-D8B40F99775D}" type="slidenum">
              <a:rPr lang="pl-PL" altLang="pl-PL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306593" y="64737"/>
            <a:ext cx="6332288" cy="93058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latin typeface="+mn-lt"/>
              </a:rPr>
              <a:t>Podsumowanie</a:t>
            </a:r>
            <a:r>
              <a:rPr lang="pl-PL" sz="3200" dirty="0" smtClean="0">
                <a:latin typeface="+mn-lt"/>
              </a:rPr>
              <a:t> </a:t>
            </a:r>
            <a:endParaRPr lang="pl-PL" sz="3200" dirty="0">
              <a:latin typeface="+mn-lt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28650" y="934329"/>
            <a:ext cx="7886700" cy="49307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 smtClean="0"/>
              <a:t>Są </a:t>
            </a:r>
            <a:r>
              <a:rPr lang="pl-PL" sz="2400" b="1" dirty="0" smtClean="0"/>
              <a:t>powody do satysfakcji </a:t>
            </a:r>
            <a:r>
              <a:rPr lang="pl-PL" sz="2400" dirty="0" smtClean="0"/>
              <a:t>z dotychczasowych wyników działań na rzecz Zrównoważonego Rozwoju Transportu w skali krajowej i lokalnej</a:t>
            </a:r>
            <a:r>
              <a:rPr lang="pl-PL" sz="23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600" b="1" dirty="0" smtClean="0"/>
              <a:t>Wyzwania</a:t>
            </a:r>
            <a:r>
              <a:rPr lang="pl-PL" sz="2600" dirty="0" smtClean="0"/>
              <a:t>  związane są z koniecznością</a:t>
            </a:r>
            <a:r>
              <a:rPr lang="pl-PL" sz="2300" dirty="0" smtClean="0"/>
              <a:t>:</a:t>
            </a:r>
          </a:p>
          <a:p>
            <a:pPr>
              <a:spcBef>
                <a:spcPts val="600"/>
              </a:spcBef>
            </a:pPr>
            <a:r>
              <a:rPr lang="pl-PL" sz="2300" dirty="0" smtClean="0"/>
              <a:t>wpływania na rozwój przestrzenny</a:t>
            </a:r>
          </a:p>
          <a:p>
            <a:pPr>
              <a:spcBef>
                <a:spcPts val="600"/>
              </a:spcBef>
            </a:pPr>
            <a:r>
              <a:rPr lang="pl-PL" sz="2300" dirty="0" smtClean="0"/>
              <a:t>zapewnienia dostępności dla wszystkich grup użytkowników   </a:t>
            </a:r>
          </a:p>
          <a:p>
            <a:pPr>
              <a:spcBef>
                <a:spcPts val="600"/>
              </a:spcBef>
            </a:pPr>
            <a:r>
              <a:rPr lang="pl-PL" sz="2300" dirty="0" smtClean="0"/>
              <a:t>utrzymania udziału TZ w przewozach pasażerskich</a:t>
            </a:r>
          </a:p>
          <a:p>
            <a:pPr>
              <a:spcBef>
                <a:spcPts val="600"/>
              </a:spcBef>
            </a:pPr>
            <a:r>
              <a:rPr lang="pl-PL" sz="2300" dirty="0" smtClean="0"/>
              <a:t>działań sprzyjających wzrostowi udziału transportu szynowego w przewozach ładunków</a:t>
            </a:r>
          </a:p>
          <a:p>
            <a:pPr>
              <a:spcBef>
                <a:spcPts val="600"/>
              </a:spcBef>
            </a:pPr>
            <a:r>
              <a:rPr lang="pl-PL" sz="2300" dirty="0" smtClean="0"/>
              <a:t>zróżnicowania strategii dotyczącej dróg w zależności od charakteru obszaru (strefowanie) </a:t>
            </a:r>
          </a:p>
          <a:p>
            <a:pPr>
              <a:spcBef>
                <a:spcPts val="600"/>
              </a:spcBef>
            </a:pPr>
            <a:r>
              <a:rPr lang="pl-PL" sz="2300" dirty="0" smtClean="0"/>
              <a:t>poprawy efektywności energetycznej transportu  </a:t>
            </a:r>
          </a:p>
          <a:p>
            <a:pPr>
              <a:spcBef>
                <a:spcPts val="600"/>
              </a:spcBef>
            </a:pPr>
            <a:r>
              <a:rPr lang="pl-PL" sz="2300" dirty="0" smtClean="0"/>
              <a:t>redukcji negatywnego wpływu na środowisko   </a:t>
            </a:r>
          </a:p>
          <a:p>
            <a:pPr>
              <a:spcBef>
                <a:spcPts val="600"/>
              </a:spcBef>
            </a:pPr>
            <a:r>
              <a:rPr lang="pl-PL" sz="2300" b="1" dirty="0" smtClean="0"/>
              <a:t>wsparcia dla Polski lokalnej </a:t>
            </a:r>
            <a:r>
              <a:rPr lang="pl-PL" sz="2300" dirty="0" smtClean="0"/>
              <a:t>!!!  </a:t>
            </a:r>
            <a:endParaRPr lang="pl-PL" sz="2300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736"/>
            <a:ext cx="873940" cy="86959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956" y="1"/>
            <a:ext cx="971044" cy="912382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t>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2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ymbol zastępczy stopki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l-PL" altLang="pl-PL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195" name="Symbol zastępczy numeru slajdu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C79606B-1DB5-44EB-8A04-75243A0ACDEB}" type="slidenum">
              <a:rPr lang="pl-PL" altLang="pl-PL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l-PL" altLang="pl-PL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196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2364142" y="2516287"/>
            <a:ext cx="3797300" cy="2060575"/>
          </a:xfrm>
        </p:spPr>
        <p:txBody>
          <a:bodyPr/>
          <a:lstStyle/>
          <a:p>
            <a:pPr marL="0" indent="0"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pl-PL" altLang="pl-PL" sz="2800" dirty="0" smtClean="0">
                <a:latin typeface="Comic Sans MS" panose="030F0702030302020204" pitchFamily="66" charset="0"/>
              </a:rPr>
              <a:t>Dziękuję</a:t>
            </a:r>
          </a:p>
          <a:p>
            <a:pPr marL="0" indent="0"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pl-PL" altLang="pl-PL" sz="2800" dirty="0" smtClean="0">
                <a:latin typeface="Comic Sans MS" panose="030F0702030302020204" pitchFamily="66" charset="0"/>
              </a:rPr>
              <a:t>za</a:t>
            </a:r>
          </a:p>
          <a:p>
            <a:pPr marL="0" indent="0"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pl-PL" altLang="pl-PL" sz="2800" dirty="0" smtClean="0">
                <a:latin typeface="Comic Sans MS" panose="030F0702030302020204" pitchFamily="66" charset="0"/>
              </a:rPr>
              <a:t>uwagę!</a:t>
            </a:r>
          </a:p>
          <a:p>
            <a:pPr marL="0" indent="0"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pl-PL" altLang="pl-PL" sz="2800" dirty="0" smtClean="0">
              <a:latin typeface="Comic Sans MS" panose="030F0702030302020204" pitchFamily="66" charset="0"/>
            </a:endParaRPr>
          </a:p>
          <a:p>
            <a:pPr marL="0" indent="0"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 smtClean="0">
                <a:latin typeface="Comic Sans MS" panose="030F0702030302020204" pitchFamily="66" charset="0"/>
              </a:rPr>
              <a:t>W.Suchorzewski@il.pw.edu.pl</a:t>
            </a:r>
          </a:p>
        </p:txBody>
      </p:sp>
      <p:pic>
        <p:nvPicPr>
          <p:cNvPr id="136199" name="Picture 19" descr="S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14" y="4651187"/>
            <a:ext cx="4178286" cy="213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1" name="Picture 14" descr="Obraz1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7" y="3546575"/>
            <a:ext cx="2430409" cy="323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349559"/>
            <a:ext cx="2590800" cy="3434669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CF88-341F-4339-8934-DC734C19DE8C}" type="slidenum">
              <a:rPr lang="pl-PL" altLang="pl-PL" smtClean="0">
                <a:solidFill>
                  <a:srgbClr val="000000"/>
                </a:solidFill>
              </a:rPr>
              <a:pPr/>
              <a:t>23</a:t>
            </a:fld>
            <a:endParaRPr lang="pl-PL" altLang="pl-PL">
              <a:solidFill>
                <a:srgbClr val="000000"/>
              </a:solidFill>
            </a:endParaRPr>
          </a:p>
        </p:txBody>
      </p:sp>
      <p:pic>
        <p:nvPicPr>
          <p:cNvPr id="12" name="Obraz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790"/>
            <a:ext cx="1075765" cy="1070413"/>
          </a:xfrm>
          <a:prstGeom prst="rect">
            <a:avLst/>
          </a:prstGeom>
        </p:spPr>
      </p:pic>
      <p:pic>
        <p:nvPicPr>
          <p:cNvPr id="1026" name="Picture 2" descr="Centralny Port Lotniczy: Inwestycja przekładana w czas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69" y="0"/>
            <a:ext cx="2599576" cy="17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2502" y="-1"/>
            <a:ext cx="1131498" cy="1067623"/>
          </a:xfrm>
          <a:prstGeom prst="rect">
            <a:avLst/>
          </a:prstGeo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70-lecie Oddziału SITK w Warszawie 28.09.2016</a:t>
            </a:r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306593" y="64736"/>
            <a:ext cx="6332288" cy="1084333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latin typeface="+mn-lt"/>
              </a:rPr>
              <a:t>Gdzie jesteśmy?</a:t>
            </a:r>
            <a:endParaRPr lang="pl-PL" sz="3600" dirty="0">
              <a:latin typeface="+mn-lt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28650" y="934329"/>
            <a:ext cx="7886700" cy="518533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4600" dirty="0" smtClean="0"/>
              <a:t>Idea Zrównoważonego Rozwoju Transportu (ZRT) i Zrównoważonej Mobilności  znana i brana pod uwagę w </a:t>
            </a:r>
            <a:r>
              <a:rPr lang="pl-PL" sz="4600" b="1" dirty="0" smtClean="0"/>
              <a:t>miastach polskich </a:t>
            </a:r>
            <a:r>
              <a:rPr lang="pl-PL" sz="4600" dirty="0" smtClean="0"/>
              <a:t>od ponad 20 lat: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4600" dirty="0" smtClean="0"/>
              <a:t>Polityka transportowa m. Krakowa  -  1993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4600" dirty="0" smtClean="0"/>
              <a:t>Warszawa: Polityka transportowa – 1995, Strategia Zrównoważonego Rozwoju Systemu Transportowego Warszawy do 2015 roku i na lata kolejne - 2009,  Warszawska Polityka Mobilności (konsultacje)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4600" dirty="0" smtClean="0"/>
              <a:t>1995+ dziesiątki miast!!!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4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4600" dirty="0" smtClean="0"/>
              <a:t>Poziom krajowy, przykłady: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4600" dirty="0" smtClean="0"/>
              <a:t>Polityka Transportowa Państwa 2006-2025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4600" dirty="0" smtClean="0"/>
              <a:t>Koncepcja </a:t>
            </a:r>
            <a:r>
              <a:rPr lang="pl-PL" sz="4600" dirty="0"/>
              <a:t>Przestrzennego </a:t>
            </a:r>
            <a:r>
              <a:rPr lang="pl-PL" sz="4600" dirty="0" smtClean="0"/>
              <a:t>Zagospodarowania </a:t>
            </a:r>
            <a:r>
              <a:rPr lang="pl-PL" sz="4600" dirty="0"/>
              <a:t>Kraju – </a:t>
            </a:r>
            <a:r>
              <a:rPr lang="pl-PL" sz="4600" dirty="0" smtClean="0"/>
              <a:t>2011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4600" dirty="0"/>
              <a:t>Strategia Rozwoju Transportu </a:t>
            </a:r>
            <a:r>
              <a:rPr lang="pl-PL" sz="4600" dirty="0" smtClean="0"/>
              <a:t>2013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4600" dirty="0"/>
              <a:t>Krajowa Polityka </a:t>
            </a:r>
            <a:r>
              <a:rPr lang="pl-PL" sz="4600" dirty="0" smtClean="0"/>
              <a:t>Miejska 2023 – </a:t>
            </a:r>
            <a:r>
              <a:rPr lang="pl-PL" sz="4600" dirty="0" err="1" smtClean="0"/>
              <a:t>akc</a:t>
            </a:r>
            <a:r>
              <a:rPr lang="pl-PL" sz="4600" dirty="0" smtClean="0"/>
              <a:t>. RM 2015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3940" cy="86959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956" y="1"/>
            <a:ext cx="971044" cy="912382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t>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87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87924"/>
            <a:ext cx="7886700" cy="67700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>
                <a:latin typeface="+mn-lt"/>
              </a:rPr>
              <a:t/>
            </a:r>
            <a:br>
              <a:rPr lang="pl-PL" sz="4000" dirty="0" smtClean="0">
                <a:latin typeface="+mn-lt"/>
              </a:rPr>
            </a:br>
            <a:r>
              <a:rPr lang="pl-PL" sz="4000" dirty="0" smtClean="0">
                <a:latin typeface="+mn-lt"/>
              </a:rPr>
              <a:t>Polityka Transportowa Państwa </a:t>
            </a:r>
            <a:br>
              <a:rPr lang="pl-PL" sz="4000" dirty="0" smtClean="0">
                <a:latin typeface="+mn-lt"/>
              </a:rPr>
            </a:br>
            <a:r>
              <a:rPr lang="pl-PL" sz="3100" dirty="0" smtClean="0">
                <a:latin typeface="+mn-lt"/>
              </a:rPr>
              <a:t>na lata 2006-2015*)</a:t>
            </a:r>
            <a:endParaRPr lang="pl-PL" sz="31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096783"/>
            <a:ext cx="7886700" cy="517858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600" dirty="0" smtClean="0"/>
              <a:t>Priorytety – wybrane: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200" dirty="0" smtClean="0"/>
              <a:t>unowocześnienie </a:t>
            </a:r>
            <a:r>
              <a:rPr lang="pl-PL" sz="2200" dirty="0"/>
              <a:t>kolei poprzez rozszerzenie zakresu konkurencji między </a:t>
            </a:r>
            <a:r>
              <a:rPr lang="pl-PL" sz="2200" dirty="0" smtClean="0"/>
              <a:t>operatorami …, poprawa </a:t>
            </a:r>
            <a:r>
              <a:rPr lang="pl-PL" sz="2200" dirty="0"/>
              <a:t>efektywności; radykalna poprawa stanu </a:t>
            </a:r>
            <a:r>
              <a:rPr lang="pl-PL" sz="2200" dirty="0" smtClean="0"/>
              <a:t>infrastruktury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200" dirty="0" smtClean="0"/>
              <a:t>poprawa </a:t>
            </a:r>
            <a:r>
              <a:rPr lang="pl-PL" sz="2200" dirty="0"/>
              <a:t>jakości transportu w miastach w tym poprzez poprawienie konkurencyjności transportu publicznego wobec indywidualnego, poprawę warunków ruchu pieszego i rowerowego, ze szczególnym uwzględnieniem potrzeb  osób </a:t>
            </a:r>
            <a:r>
              <a:rPr lang="pl-PL" sz="2200" dirty="0" smtClean="0"/>
              <a:t>niepełnosprawnych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200" dirty="0" smtClean="0"/>
              <a:t>poprawa </a:t>
            </a:r>
            <a:r>
              <a:rPr lang="pl-PL" sz="2200" dirty="0"/>
              <a:t>jakości i konkurencyjności transportu publicznego w obszarach metropolitarnych i regionach, w tym przez  wprowadzanie ułatwień i zachęt (współfinansowanie) dla organizowania sieci kolei aglomeracyjnych, wymiany taboru, rozbudowy i modernizacji stanu technicznego </a:t>
            </a:r>
            <a:r>
              <a:rPr lang="pl-PL" sz="2200" dirty="0" smtClean="0"/>
              <a:t>infrastruktury.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200" dirty="0" smtClean="0"/>
              <a:t>*) RM 26.06.2005</a:t>
            </a:r>
            <a:endParaRPr lang="pl-PL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6940"/>
            <a:ext cx="903057" cy="86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528" y="-6939"/>
            <a:ext cx="917472" cy="865679"/>
          </a:xfrm>
          <a:prstGeom prst="rect">
            <a:avLst/>
          </a:prstGeo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8569325" cy="6334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pl-PL" sz="3600" dirty="0" smtClean="0">
                <a:latin typeface="+mn-lt"/>
              </a:rPr>
              <a:t>Polityka Państwa – KPZK 2011</a:t>
            </a:r>
          </a:p>
        </p:txBody>
      </p:sp>
      <p:sp>
        <p:nvSpPr>
          <p:cNvPr id="73731" name="Rectangle 5"/>
          <p:cNvSpPr>
            <a:spLocks noGrp="1"/>
          </p:cNvSpPr>
          <p:nvPr>
            <p:ph type="body" idx="4294967295"/>
          </p:nvPr>
        </p:nvSpPr>
        <p:spPr>
          <a:xfrm>
            <a:off x="395288" y="836613"/>
            <a:ext cx="8229600" cy="5360987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pl-PL" dirty="0" smtClean="0"/>
              <a:t>Koncepcja Przestrzennego </a:t>
            </a:r>
            <a:br>
              <a:rPr lang="pl-PL" dirty="0" smtClean="0"/>
            </a:br>
            <a:r>
              <a:rPr lang="pl-PL" dirty="0" smtClean="0"/>
              <a:t>Zagospodarowania Kraju</a:t>
            </a:r>
            <a:r>
              <a:rPr lang="pl-PL" b="1" dirty="0" smtClean="0"/>
              <a:t> – </a:t>
            </a:r>
            <a:r>
              <a:rPr lang="pl-PL" dirty="0" smtClean="0"/>
              <a:t>RM 13.12.2011</a:t>
            </a:r>
            <a:endParaRPr lang="pl-PL" b="1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800" b="1" dirty="0" smtClean="0"/>
              <a:t>Chaotyczna i ekstensywna zabudowa</a:t>
            </a:r>
            <a:r>
              <a:rPr lang="pl-PL" sz="2800" dirty="0" smtClean="0"/>
              <a:t>  </a:t>
            </a:r>
            <a:r>
              <a:rPr lang="pl-PL" sz="2800" dirty="0" smtClean="0">
                <a:sym typeface="Wingdings" pitchFamily="2" charset="2"/>
              </a:rPr>
              <a:t></a:t>
            </a:r>
            <a:r>
              <a:rPr lang="pl-PL" sz="2800" dirty="0" smtClean="0"/>
              <a:t> transportochłonność </a:t>
            </a:r>
            <a:r>
              <a:rPr lang="pl-PL" sz="2800" b="1" dirty="0" smtClean="0"/>
              <a:t>o 50% większa</a:t>
            </a:r>
            <a:r>
              <a:rPr lang="pl-PL" sz="2800" dirty="0" smtClean="0"/>
              <a:t> „w porównaniu do zabudowy relatywnie zwartej i uporządkowanej” Konsekwencją „jest bardzo niska – ekonomiczna i społeczna – efektywność nakładów na infrastrukturę oraz nieopłacalność rozwoju i utrzymania transportu publicznego”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800" b="1" dirty="0" smtClean="0"/>
              <a:t>Wizja:…</a:t>
            </a:r>
            <a:r>
              <a:rPr lang="pl-PL" sz="2800" dirty="0" smtClean="0"/>
              <a:t> „Energochłonny transport samochodowy wewnątrz miast jest skutecznie wypierany przez zintegrowane systemy transportu publicznego, bazujące w dużej mierze na kolejach aglomeracyjnych</a:t>
            </a:r>
            <a:r>
              <a:rPr lang="pl-PL" sz="2400" dirty="0" smtClean="0"/>
              <a:t>”.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l-PL" sz="24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446" y="1"/>
            <a:ext cx="872734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336" y="0"/>
            <a:ext cx="871664" cy="822325"/>
          </a:xfrm>
          <a:prstGeom prst="rect">
            <a:avLst/>
          </a:prstGeo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08404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569325" cy="6334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sz="4000" dirty="0" smtClean="0">
                <a:latin typeface="+mn-lt"/>
              </a:rPr>
              <a:t>Strategia Rozwoju Transportu 2013</a:t>
            </a:r>
          </a:p>
        </p:txBody>
      </p:sp>
      <p:sp>
        <p:nvSpPr>
          <p:cNvPr id="79875" name="Rectangle 5"/>
          <p:cNvSpPr>
            <a:spLocks noGrp="1"/>
          </p:cNvSpPr>
          <p:nvPr>
            <p:ph type="body" idx="4294967295"/>
          </p:nvPr>
        </p:nvSpPr>
        <p:spPr>
          <a:xfrm>
            <a:off x="539750" y="1125538"/>
            <a:ext cx="8229600" cy="5000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800" dirty="0" smtClean="0">
                <a:solidFill>
                  <a:srgbClr val="CC3300"/>
                </a:solidFill>
              </a:rPr>
              <a:t>Miasta</a:t>
            </a:r>
            <a:r>
              <a:rPr lang="pl-PL" sz="2800" dirty="0" smtClean="0"/>
              <a:t> – cele i działania</a:t>
            </a:r>
            <a:r>
              <a:rPr lang="pl-PL" sz="2800" b="1" dirty="0" smtClean="0"/>
              <a:t>:</a:t>
            </a:r>
            <a:r>
              <a:rPr lang="pl-PL" sz="28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800" dirty="0" smtClean="0"/>
              <a:t>•	zwiększenie udziału transportu publicznego przez integrację, dostępność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800" dirty="0" smtClean="0"/>
              <a:t>•	kluczowa rola kolei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800" dirty="0" smtClean="0"/>
              <a:t>•	</a:t>
            </a:r>
            <a:r>
              <a:rPr lang="pl-PL" sz="2800" dirty="0" smtClean="0">
                <a:solidFill>
                  <a:srgbClr val="CC3300"/>
                </a:solidFill>
              </a:rPr>
              <a:t>nowe formy mobilności</a:t>
            </a:r>
            <a:r>
              <a:rPr lang="pl-PL" sz="2800" dirty="0" smtClean="0"/>
              <a:t>; strefy bez samochodu,  promocja rower-pieszy, redukcja popytu,  </a:t>
            </a:r>
            <a:r>
              <a:rPr lang="pl-PL" sz="2800" dirty="0" err="1" smtClean="0"/>
              <a:t>tele</a:t>
            </a:r>
            <a:r>
              <a:rPr lang="pl-PL" sz="2800" dirty="0" smtClean="0"/>
              <a:t>-praca i </a:t>
            </a:r>
            <a:r>
              <a:rPr lang="pl-PL" sz="2800" dirty="0" err="1" smtClean="0"/>
              <a:t>tp</a:t>
            </a:r>
            <a:r>
              <a:rPr lang="pl-PL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800" dirty="0" smtClean="0"/>
              <a:t>•	Innowacje, w tym energia, emisje!!! (</a:t>
            </a:r>
            <a:r>
              <a:rPr lang="pl-PL" sz="2800" i="1" dirty="0" err="1" smtClean="0"/>
              <a:t>Low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Emission</a:t>
            </a:r>
            <a:r>
              <a:rPr lang="pl-PL" sz="2800" i="1" dirty="0" smtClean="0"/>
              <a:t> Zone</a:t>
            </a:r>
            <a:r>
              <a:rPr lang="pl-PL" sz="2800" dirty="0" smtClean="0"/>
              <a:t>)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800" dirty="0" smtClean="0"/>
              <a:t>•	stopniowe wdrażanie zasady </a:t>
            </a:r>
            <a:r>
              <a:rPr lang="pl-PL" sz="2800" dirty="0" smtClean="0">
                <a:solidFill>
                  <a:srgbClr val="CC3300"/>
                </a:solidFill>
              </a:rPr>
              <a:t>„zanieczyszczający płaci, użytkownik płaci</a:t>
            </a:r>
            <a:r>
              <a:rPr lang="pl-PL" sz="2800" dirty="0" smtClean="0"/>
              <a:t>”!!! - powołanie się na politykę UE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l-PL" sz="24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62" y="28575"/>
            <a:ext cx="90254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099" y="-1"/>
            <a:ext cx="947236" cy="893763"/>
          </a:xfrm>
          <a:prstGeom prst="rect">
            <a:avLst/>
          </a:prstGeo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96402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405750"/>
            <a:ext cx="7886700" cy="74582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>
                <a:latin typeface="+mn-lt"/>
              </a:rPr>
              <a:t>Krajowa Polityka </a:t>
            </a:r>
            <a:r>
              <a:rPr lang="pl-PL" sz="4000" dirty="0" smtClean="0">
                <a:latin typeface="+mn-lt"/>
              </a:rPr>
              <a:t>Miejska </a:t>
            </a:r>
            <a:r>
              <a:rPr lang="pl-PL" sz="3600" dirty="0" smtClean="0">
                <a:latin typeface="+mn-lt"/>
              </a:rPr>
              <a:t>*)</a:t>
            </a:r>
            <a:r>
              <a:rPr lang="pl-PL" sz="3600" dirty="0">
                <a:latin typeface="+mn-lt"/>
              </a:rPr>
              <a:t/>
            </a:r>
            <a:br>
              <a:rPr lang="pl-PL" sz="3600" dirty="0">
                <a:latin typeface="+mn-lt"/>
              </a:rPr>
            </a:b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970820"/>
            <a:ext cx="7886700" cy="527344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900" dirty="0" smtClean="0"/>
              <a:t>W planowaniu rozwoju, miasta powinny działać zgodnie z ideą miasta zwartego, które promuje policentryczną strukturę, przyjmującą formę gęstej i wielofunkcyjnej tkanki zabudowy miejskiej, </a:t>
            </a:r>
            <a:r>
              <a:rPr lang="pl-PL" sz="2900" b="1" dirty="0" smtClean="0"/>
              <a:t>obsługiwanej komunikacją pieszą, rowerową i publiczną, przy jednoczesnym ograniczaniu transportu indywidualnego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9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900" dirty="0" smtClean="0"/>
              <a:t>Polityka transportowa formułowana na poziomie miasta lub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900" dirty="0" smtClean="0"/>
              <a:t>obszaru funkcjonalnego i wyrażana w dokumentach o różnym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900" dirty="0" smtClean="0"/>
              <a:t>charakterze, powinna jednoznacznie wskazywać osiągnięcie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900" dirty="0" smtClean="0"/>
              <a:t>zrównoważonej mobilności jako jej podstawowy cel.…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200" dirty="0" smtClean="0"/>
              <a:t>*) Dokument </a:t>
            </a:r>
            <a:r>
              <a:rPr lang="pl-PL" sz="2200" dirty="0"/>
              <a:t>przyjęty uchwałą Rady Ministrów w dniu 20 października 2015 </a:t>
            </a:r>
            <a:r>
              <a:rPr lang="pl-PL" sz="2200" dirty="0" smtClean="0"/>
              <a:t>r.</a:t>
            </a: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6940"/>
            <a:ext cx="903057" cy="86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528" y="-6939"/>
            <a:ext cx="917472" cy="865679"/>
          </a:xfrm>
          <a:prstGeom prst="rect">
            <a:avLst/>
          </a:prstGeo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4988" y="61739"/>
            <a:ext cx="6973294" cy="1110183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+mn-lt"/>
              </a:rPr>
              <a:t>MIASTA</a:t>
            </a:r>
            <a:r>
              <a:rPr lang="pl-PL" sz="2800" dirty="0" smtClean="0">
                <a:latin typeface="+mn-lt"/>
              </a:rPr>
              <a:t/>
            </a:r>
            <a:br>
              <a:rPr lang="pl-PL" sz="2800" dirty="0" smtClean="0">
                <a:latin typeface="+mn-lt"/>
              </a:rPr>
            </a:br>
            <a:r>
              <a:rPr lang="pl-PL" sz="2800" dirty="0" smtClean="0">
                <a:latin typeface="+mn-lt"/>
              </a:rPr>
              <a:t>Udział </a:t>
            </a:r>
            <a:r>
              <a:rPr lang="pl-PL" sz="2800" dirty="0">
                <a:latin typeface="+mn-lt"/>
              </a:rPr>
              <a:t>transportu publicznego w przewozach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564540"/>
              </p:ext>
            </p:extLst>
          </p:nvPr>
        </p:nvGraphicFramePr>
        <p:xfrm>
          <a:off x="826936" y="1367625"/>
          <a:ext cx="7291346" cy="4810537"/>
        </p:xfrm>
        <a:graphic>
          <a:graphicData uri="http://schemas.openxmlformats.org/drawingml/2006/table">
            <a:tbl>
              <a:tblPr firstRow="1" firstCol="1" bandRow="1"/>
              <a:tblGrid>
                <a:gridCol w="2454998"/>
                <a:gridCol w="1044644"/>
                <a:gridCol w="1272367"/>
                <a:gridCol w="1319773"/>
                <a:gridCol w="1199564"/>
              </a:tblGrid>
              <a:tr h="33369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Miasto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</a:t>
                      </a: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mieszkańców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(tys.)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Udział TP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724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Wszystkie </a:t>
                      </a: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podróże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Podróże </a:t>
                      </a:r>
                      <a:r>
                        <a:rPr lang="pl-PL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niepiesze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Berlin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Bolonia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Bruksela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Budapeszt</a:t>
                      </a: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Gdynia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Helsinki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Kopenhaga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Kraków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Malmo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Wiedeń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Warszawa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pl-PL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57!!!</a:t>
                      </a:r>
                      <a:endParaRPr lang="pl-PL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031" cy="8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962" y="61740"/>
            <a:ext cx="884668" cy="834592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A009-F5DC-4FE2-B088-91E9578B5D57}" type="slidenum">
              <a:rPr lang="pl-PL" smtClean="0"/>
              <a:t>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70-lecie Oddziału SITK w Warszawie 28.09.2016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69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861646" y="150813"/>
            <a:ext cx="7715250" cy="1325563"/>
          </a:xfrm>
        </p:spPr>
        <p:txBody>
          <a:bodyPr/>
          <a:lstStyle/>
          <a:p>
            <a:pPr algn="ctr" eaLnBrk="1" hangingPunct="1"/>
            <a:r>
              <a:rPr lang="pl-PL" altLang="pl-PL" sz="2800" dirty="0" smtClean="0">
                <a:latin typeface="+mn-lt"/>
              </a:rPr>
              <a:t>Raport Globalny ONZ dot. Osiedli Ludzkich</a:t>
            </a:r>
            <a:r>
              <a:rPr lang="en-US" altLang="pl-PL" sz="2800" dirty="0" smtClean="0">
                <a:latin typeface="+mn-lt"/>
              </a:rPr>
              <a:t>2013 </a:t>
            </a:r>
            <a:r>
              <a:rPr lang="pl-PL" altLang="pl-PL" sz="2800" dirty="0" smtClean="0">
                <a:latin typeface="+mn-lt"/>
              </a:rPr>
              <a:t> </a:t>
            </a:r>
            <a:r>
              <a:rPr lang="pl-PL" altLang="pl-PL" sz="2400" dirty="0" smtClean="0">
                <a:latin typeface="+mn-lt"/>
              </a:rPr>
              <a:t/>
            </a:r>
            <a:br>
              <a:rPr lang="pl-PL" altLang="pl-PL" sz="2400" dirty="0" smtClean="0">
                <a:latin typeface="+mn-lt"/>
              </a:rPr>
            </a:br>
            <a:r>
              <a:rPr lang="en-US" altLang="pl-PL" sz="2400" dirty="0" smtClean="0">
                <a:latin typeface="+mn-lt"/>
              </a:rPr>
              <a:t>PLANNING AND DESIGN FOR SUSTAINABLE URBAN MOBILITY</a:t>
            </a:r>
            <a:r>
              <a:rPr lang="pl-PL" altLang="pl-PL" sz="4000" dirty="0" smtClean="0">
                <a:latin typeface="+mn-lt"/>
              </a:rPr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0538" y="1773238"/>
            <a:ext cx="8229600" cy="4525962"/>
          </a:xfrm>
        </p:spPr>
        <p:txBody>
          <a:bodyPr/>
          <a:lstStyle/>
          <a:p>
            <a:pPr lvl="4" algn="r" eaLnBrk="1" hangingPunct="1">
              <a:defRPr/>
            </a:pPr>
            <a:endParaRPr lang="pl-PL" sz="1200" dirty="0" smtClean="0"/>
          </a:p>
          <a:p>
            <a:pPr lvl="4" algn="r" eaLnBrk="1" hangingPunct="1">
              <a:defRPr/>
            </a:pPr>
            <a:endParaRPr lang="pl-PL" sz="1200" dirty="0" smtClean="0"/>
          </a:p>
          <a:p>
            <a:pPr lvl="4" algn="r" eaLnBrk="1" hangingPunct="1">
              <a:defRPr/>
            </a:pPr>
            <a:endParaRPr lang="pl-PL" sz="1200" dirty="0" smtClean="0"/>
          </a:p>
          <a:p>
            <a:pPr lvl="4" algn="r" eaLnBrk="1" hangingPunct="1">
              <a:defRPr/>
            </a:pPr>
            <a:endParaRPr lang="pl-PL" sz="1200" dirty="0" smtClean="0"/>
          </a:p>
          <a:p>
            <a:pPr lvl="4" algn="r" eaLnBrk="1" hangingPunct="1">
              <a:defRPr/>
            </a:pPr>
            <a:endParaRPr lang="pl-PL" sz="1200" dirty="0" smtClean="0"/>
          </a:p>
          <a:p>
            <a:pPr lvl="4" algn="r" eaLnBrk="1" hangingPunct="1">
              <a:defRPr/>
            </a:pPr>
            <a:endParaRPr lang="pl-PL" sz="1200" dirty="0" smtClean="0"/>
          </a:p>
          <a:p>
            <a:pPr lvl="4" algn="r" eaLnBrk="1" hangingPunct="1">
              <a:defRPr/>
            </a:pPr>
            <a:endParaRPr lang="pl-PL" sz="1200" dirty="0" smtClean="0"/>
          </a:p>
          <a:p>
            <a:pPr lvl="4" algn="r" eaLnBrk="1" hangingPunct="1">
              <a:defRPr/>
            </a:pPr>
            <a:endParaRPr lang="pl-PL" sz="1200" dirty="0" smtClean="0"/>
          </a:p>
          <a:p>
            <a:pPr lvl="4" algn="r" eaLnBrk="1" hangingPunct="1">
              <a:defRPr/>
            </a:pPr>
            <a:endParaRPr lang="pl-PL" sz="1200" dirty="0" smtClean="0"/>
          </a:p>
          <a:p>
            <a:pPr lvl="4" algn="r" eaLnBrk="1" hangingPunct="1">
              <a:defRPr/>
            </a:pPr>
            <a:endParaRPr lang="pl-PL" sz="1200" dirty="0" smtClean="0"/>
          </a:p>
          <a:p>
            <a:pPr lvl="4" algn="r" eaLnBrk="1" hangingPunct="1">
              <a:defRPr/>
            </a:pPr>
            <a:endParaRPr lang="pl-PL" sz="1200" dirty="0" smtClean="0"/>
          </a:p>
          <a:p>
            <a:pPr lvl="4" algn="r" eaLnBrk="1" hangingPunct="1">
              <a:defRPr/>
            </a:pPr>
            <a:endParaRPr lang="pl-PL" sz="1200" dirty="0" smtClean="0"/>
          </a:p>
          <a:p>
            <a:pPr lvl="4" algn="r" eaLnBrk="1" hangingPunct="1">
              <a:defRPr/>
            </a:pPr>
            <a:endParaRPr lang="pl-PL" sz="1200" dirty="0" smtClean="0"/>
          </a:p>
          <a:p>
            <a:pPr lvl="4" algn="r" eaLnBrk="1" hangingPunct="1">
              <a:defRPr/>
            </a:pPr>
            <a:endParaRPr lang="pl-PL" sz="1200" dirty="0" smtClean="0"/>
          </a:p>
          <a:p>
            <a:pPr lvl="4" algn="r" eaLnBrk="1" hangingPunct="1">
              <a:defRPr/>
            </a:pPr>
            <a:endParaRPr lang="pl-PL" sz="1200" dirty="0" smtClean="0"/>
          </a:p>
          <a:p>
            <a:pPr lvl="4" algn="r" eaLnBrk="1" hangingPunct="1">
              <a:defRPr/>
            </a:pPr>
            <a:endParaRPr lang="pl-PL" sz="1200" dirty="0" smtClean="0"/>
          </a:p>
          <a:p>
            <a:pPr lvl="4" algn="r" eaLnBrk="1" hangingPunct="1">
              <a:defRPr/>
            </a:pPr>
            <a:endParaRPr lang="pl-PL" sz="1200" dirty="0" smtClean="0"/>
          </a:p>
          <a:p>
            <a:pPr lvl="4" algn="r" eaLnBrk="1" hangingPunct="1">
              <a:defRPr/>
            </a:pPr>
            <a:endParaRPr lang="pl-PL" sz="1200" dirty="0" smtClean="0"/>
          </a:p>
          <a:p>
            <a:pPr marL="1828800" lvl="4" indent="0" eaLnBrk="1" hangingPunct="1">
              <a:buFontTx/>
              <a:buNone/>
              <a:defRPr/>
            </a:pPr>
            <a:r>
              <a:rPr lang="pl-PL" sz="1200" dirty="0" smtClean="0"/>
              <a:t>		</a:t>
            </a:r>
            <a:r>
              <a:rPr lang="pl-PL" sz="1600" dirty="0" smtClean="0"/>
              <a:t>Udział transportu publicznego – </a:t>
            </a:r>
            <a:r>
              <a:rPr lang="pl-PL" sz="1400" dirty="0" smtClean="0"/>
              <a:t>Str. 22 –  rys. 2.5    </a:t>
            </a:r>
          </a:p>
        </p:txBody>
      </p:sp>
      <p:pic>
        <p:nvPicPr>
          <p:cNvPr id="512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2895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773238"/>
            <a:ext cx="530542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7828-2F55-4EA3-BB03-16CC080CCFA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70-lecie Oddziału SITK w Warszawie 28.09.2016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1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1465</TotalTime>
  <Words>1322</Words>
  <Application>Microsoft Office PowerPoint</Application>
  <PresentationFormat>Pokaz na ekranie (4:3)</PresentationFormat>
  <Paragraphs>295</Paragraphs>
  <Slides>23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8</vt:i4>
      </vt:variant>
      <vt:variant>
        <vt:lpstr>Tytuły slajdów</vt:lpstr>
      </vt:variant>
      <vt:variant>
        <vt:i4>23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Times New Roman</vt:lpstr>
      <vt:lpstr>Wingdings</vt:lpstr>
      <vt:lpstr>Motyw pakietu Office</vt:lpstr>
      <vt:lpstr>2_Motyw pakietu Office</vt:lpstr>
      <vt:lpstr>Projekt domyślny</vt:lpstr>
      <vt:lpstr>3_Motyw pakietu Office</vt:lpstr>
      <vt:lpstr>9_Motyw pakietu Office</vt:lpstr>
      <vt:lpstr>1_Projekt domyślny</vt:lpstr>
      <vt:lpstr>10_Motyw pakietu Office</vt:lpstr>
      <vt:lpstr>11_Motyw pakietu Office</vt:lpstr>
      <vt:lpstr>Kluczowe wyzwanie – wsparcie zrównoważonego rozwoju transportu</vt:lpstr>
      <vt:lpstr>Zrównoważony rozwój transportu</vt:lpstr>
      <vt:lpstr>Gdzie jesteśmy?</vt:lpstr>
      <vt:lpstr> Polityka Transportowa Państwa  na lata 2006-2015*)</vt:lpstr>
      <vt:lpstr>Polityka Państwa – KPZK 2011</vt:lpstr>
      <vt:lpstr>Strategia Rozwoju Transportu 2013</vt:lpstr>
      <vt:lpstr>Krajowa Polityka Miejska *) </vt:lpstr>
      <vt:lpstr>MIASTA Udział transportu publicznego w przewozach </vt:lpstr>
      <vt:lpstr>Raport Globalny ONZ dot. Osiedli Ludzkich2013   PLANNING AND DESIGN FOR SUSTAINABLE URBAN MOBILITY </vt:lpstr>
      <vt:lpstr>Warszawa w raporcie regionalnym UN-Habitat</vt:lpstr>
      <vt:lpstr>Struktura miasta – plany i rzeczywistość</vt:lpstr>
      <vt:lpstr>Konsekwencje ewentualnego przesunięcia 185 tys. mieszkańców Białołęki w korytarz  kolei podmiejskiej   - symulacja dla obszaru metropolitalnego </vt:lpstr>
      <vt:lpstr>Warszawska  Polityka Mobilności </vt:lpstr>
      <vt:lpstr>Wizja Warszawa 2030</vt:lpstr>
      <vt:lpstr>Wizja Warszawa 2030 – transport*) </vt:lpstr>
      <vt:lpstr>Wizja Warszawa 2030 – transport 2</vt:lpstr>
      <vt:lpstr>Wyzwania </vt:lpstr>
      <vt:lpstr>Zagrożenia</vt:lpstr>
      <vt:lpstr>Wsparcie - formy </vt:lpstr>
      <vt:lpstr>Prezentacja programu PowerPoint</vt:lpstr>
      <vt:lpstr>Prezentacja programu PowerPoint</vt:lpstr>
      <vt:lpstr>Podsumowanie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CH4LLENGE - PLANOWANIE ZRÓWNOWAŻONEJ MOBILNOŚCI  W MIASTACH</dc:title>
  <dc:creator>Wojciech Suchorzewski</dc:creator>
  <cp:lastModifiedBy>SITK Warszawa</cp:lastModifiedBy>
  <cp:revision>137</cp:revision>
  <dcterms:created xsi:type="dcterms:W3CDTF">2015-06-14T20:46:04Z</dcterms:created>
  <dcterms:modified xsi:type="dcterms:W3CDTF">2016-09-28T08:39:45Z</dcterms:modified>
</cp:coreProperties>
</file>