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93" r:id="rId3"/>
    <p:sldId id="518" r:id="rId4"/>
    <p:sldId id="514" r:id="rId5"/>
    <p:sldId id="540" r:id="rId6"/>
    <p:sldId id="515" r:id="rId7"/>
    <p:sldId id="516" r:id="rId8"/>
    <p:sldId id="517" r:id="rId9"/>
    <p:sldId id="541" r:id="rId10"/>
    <p:sldId id="536" r:id="rId11"/>
    <p:sldId id="519" r:id="rId12"/>
    <p:sldId id="531" r:id="rId13"/>
    <p:sldId id="521" r:id="rId14"/>
    <p:sldId id="532" r:id="rId15"/>
    <p:sldId id="464" r:id="rId16"/>
    <p:sldId id="456" r:id="rId17"/>
    <p:sldId id="530" r:id="rId18"/>
    <p:sldId id="522" r:id="rId19"/>
    <p:sldId id="523" r:id="rId20"/>
    <p:sldId id="542" r:id="rId21"/>
    <p:sldId id="396" r:id="rId22"/>
    <p:sldId id="538" r:id="rId23"/>
    <p:sldId id="277" r:id="rId24"/>
    <p:sldId id="539" r:id="rId25"/>
    <p:sldId id="537" r:id="rId26"/>
    <p:sldId id="533" r:id="rId27"/>
    <p:sldId id="526" r:id="rId28"/>
    <p:sldId id="527" r:id="rId29"/>
    <p:sldId id="528" r:id="rId30"/>
    <p:sldId id="529" r:id="rId31"/>
    <p:sldId id="478" r:id="rId32"/>
    <p:sldId id="534" r:id="rId33"/>
    <p:sldId id="293" r:id="rId34"/>
    <p:sldId id="535" r:id="rId35"/>
    <p:sldId id="294" r:id="rId36"/>
    <p:sldId id="295" r:id="rId37"/>
    <p:sldId id="475" r:id="rId38"/>
    <p:sldId id="424" r:id="rId3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15" autoAdjust="0"/>
    <p:restoredTop sz="94660"/>
  </p:normalViewPr>
  <p:slideViewPr>
    <p:cSldViewPr snapToGrid="0">
      <p:cViewPr varScale="1">
        <p:scale>
          <a:sx n="92" d="100"/>
          <a:sy n="92" d="100"/>
        </p:scale>
        <p:origin x="3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3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DFFCC-6881-463A-BC9A-CF33AC352503}" type="datetimeFigureOut">
              <a:rPr lang="pl-PL" smtClean="0"/>
              <a:t>2019-11-26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EDB2B-6FF4-4E3E-9C9F-10D9C23B34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1718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49FE-6C9A-4514-B744-1FE89CCDA239}" type="datetimeFigureOut">
              <a:rPr lang="pl-PL" smtClean="0"/>
              <a:t>2019-11-26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BFEE-34FC-4078-9118-28E5E4F165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09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49FE-6C9A-4514-B744-1FE89CCDA239}" type="datetimeFigureOut">
              <a:rPr lang="pl-PL" smtClean="0"/>
              <a:t>2019-11-26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BFEE-34FC-4078-9118-28E5E4F165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465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49FE-6C9A-4514-B744-1FE89CCDA239}" type="datetimeFigureOut">
              <a:rPr lang="pl-PL" smtClean="0"/>
              <a:t>2019-11-26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BFEE-34FC-4078-9118-28E5E4F165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8984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49FE-6C9A-4514-B744-1FE89CCDA239}" type="datetimeFigureOut">
              <a:rPr lang="pl-PL" smtClean="0"/>
              <a:t>2019-11-26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BFEE-34FC-4078-9118-28E5E4F165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6024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49FE-6C9A-4514-B744-1FE89CCDA239}" type="datetimeFigureOut">
              <a:rPr lang="pl-PL" smtClean="0"/>
              <a:t>2019-11-26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BFEE-34FC-4078-9118-28E5E4F165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1651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49FE-6C9A-4514-B744-1FE89CCDA239}" type="datetimeFigureOut">
              <a:rPr lang="pl-PL" smtClean="0"/>
              <a:t>2019-11-26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BFEE-34FC-4078-9118-28E5E4F165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532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49FE-6C9A-4514-B744-1FE89CCDA239}" type="datetimeFigureOut">
              <a:rPr lang="pl-PL" smtClean="0"/>
              <a:t>2019-11-26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BFEE-34FC-4078-9118-28E5E4F165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614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49FE-6C9A-4514-B744-1FE89CCDA239}" type="datetimeFigureOut">
              <a:rPr lang="pl-PL" smtClean="0"/>
              <a:t>2019-11-26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BFEE-34FC-4078-9118-28E5E4F165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0321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49FE-6C9A-4514-B744-1FE89CCDA239}" type="datetimeFigureOut">
              <a:rPr lang="pl-PL" smtClean="0"/>
              <a:t>2019-11-26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BFEE-34FC-4078-9118-28E5E4F165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3284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49FE-6C9A-4514-B744-1FE89CCDA239}" type="datetimeFigureOut">
              <a:rPr lang="pl-PL" smtClean="0"/>
              <a:t>2019-11-26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BFEE-34FC-4078-9118-28E5E4F165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120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49FE-6C9A-4514-B744-1FE89CCDA239}" type="datetimeFigureOut">
              <a:rPr lang="pl-PL" smtClean="0"/>
              <a:t>2019-11-26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BFEE-34FC-4078-9118-28E5E4F165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7893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E49FE-6C9A-4514-B744-1FE89CCDA239}" type="datetimeFigureOut">
              <a:rPr lang="pl-PL" smtClean="0"/>
              <a:t>2019-11-26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9BFEE-34FC-4078-9118-28E5E4F165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808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12652" y="2488018"/>
            <a:ext cx="11674548" cy="1608888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pl-PL" sz="3100" b="1" dirty="0" smtClean="0">
                <a:solidFill>
                  <a:schemeClr val="bg1"/>
                </a:solidFill>
              </a:rPr>
              <a:t>Dylematy </a:t>
            </a:r>
            <a:r>
              <a:rPr lang="pl-PL" sz="3100" b="1" dirty="0">
                <a:solidFill>
                  <a:schemeClr val="bg1"/>
                </a:solidFill>
              </a:rPr>
              <a:t>rozwojowe systemu transportowego w kontekście prac nad nowym Studium Uwarunkowań i Kierunków Zagospodarowania Warszawy</a:t>
            </a:r>
            <a:r>
              <a:rPr lang="pl-PL" sz="2400" b="1" dirty="0">
                <a:solidFill>
                  <a:schemeClr val="bg1"/>
                </a:solidFill>
              </a:rPr>
              <a:t> </a:t>
            </a:r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b="1" cap="small" dirty="0" smtClean="0">
                <a:solidFill>
                  <a:schemeClr val="bg1"/>
                </a:solidFill>
              </a:rPr>
              <a:t>dr inż. Andrzej Brzeziński, POLITECHNIKA WARSZAWSKA/TRANSEKO</a:t>
            </a:r>
            <a:endParaRPr lang="pl-PL" sz="2400" b="1" cap="small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12652" y="6369627"/>
            <a:ext cx="1186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Stowarzyszenie Inżynierów i Techników Komunikacji </a:t>
            </a:r>
            <a:r>
              <a:rPr lang="pl-PL" dirty="0" smtClean="0"/>
              <a:t>RP Oddział </a:t>
            </a:r>
            <a:r>
              <a:rPr lang="pl-PL" dirty="0"/>
              <a:t>w </a:t>
            </a:r>
            <a:r>
              <a:rPr lang="pl-PL" dirty="0" smtClean="0"/>
              <a:t>Warszawie, 26 listopada 2019 r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0" y="100733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latin typeface="Arial" panose="020B0604020202020204" pitchFamily="34" charset="0"/>
              </a:rPr>
              <a:t>VI </a:t>
            </a:r>
            <a:r>
              <a:rPr lang="pl-PL" b="1" dirty="0">
                <a:latin typeface="Arial" panose="020B0604020202020204" pitchFamily="34" charset="0"/>
              </a:rPr>
              <a:t>Forum Transportu </a:t>
            </a:r>
            <a:r>
              <a:rPr lang="pl-PL" b="1" dirty="0" smtClean="0">
                <a:latin typeface="Arial" panose="020B0604020202020204" pitchFamily="34" charset="0"/>
              </a:rPr>
              <a:t>Aglomeracyjnego pt.:</a:t>
            </a:r>
          </a:p>
          <a:p>
            <a:pPr algn="ctr"/>
            <a:r>
              <a:rPr lang="pl-PL" b="1" dirty="0" smtClean="0">
                <a:latin typeface="Arial" panose="020B0604020202020204" pitchFamily="34" charset="0"/>
              </a:rPr>
              <a:t> </a:t>
            </a:r>
            <a:r>
              <a:rPr lang="pl-PL" sz="2300" b="1" dirty="0" smtClean="0">
                <a:latin typeface="Arial" panose="020B0604020202020204" pitchFamily="34" charset="0"/>
              </a:rPr>
              <a:t>Aktualne </a:t>
            </a:r>
            <a:r>
              <a:rPr lang="pl-PL" sz="2300" b="1" dirty="0">
                <a:latin typeface="Arial" panose="020B0604020202020204" pitchFamily="34" charset="0"/>
              </a:rPr>
              <a:t>problemy transportu Warszawy </a:t>
            </a:r>
            <a:r>
              <a:rPr lang="pl-PL" sz="2300" b="1" dirty="0" smtClean="0">
                <a:latin typeface="Arial" panose="020B0604020202020204" pitchFamily="34" charset="0"/>
              </a:rPr>
              <a:t>i na Mazowszu oraz </a:t>
            </a:r>
          </a:p>
          <a:p>
            <a:pPr algn="ctr"/>
            <a:r>
              <a:rPr lang="pl-PL" sz="2300" b="1" dirty="0" smtClean="0">
                <a:latin typeface="Arial" panose="020B0604020202020204" pitchFamily="34" charset="0"/>
              </a:rPr>
              <a:t>rola prof</a:t>
            </a:r>
            <a:r>
              <a:rPr lang="pl-PL" sz="2300" b="1" dirty="0">
                <a:latin typeface="Arial" panose="020B0604020202020204" pitchFamily="34" charset="0"/>
              </a:rPr>
              <a:t>. Aleksandra </a:t>
            </a:r>
            <a:r>
              <a:rPr lang="pl-PL" sz="2300" b="1" dirty="0" smtClean="0">
                <a:latin typeface="Arial" panose="020B0604020202020204" pitchFamily="34" charset="0"/>
              </a:rPr>
              <a:t>Wasiutyńskiego w rozwoju Warszawskiego </a:t>
            </a:r>
            <a:r>
              <a:rPr lang="pl-PL" sz="2300" b="1" dirty="0">
                <a:latin typeface="Arial" panose="020B0604020202020204" pitchFamily="34" charset="0"/>
              </a:rPr>
              <a:t>Węzła Kolejowego</a:t>
            </a:r>
            <a:endParaRPr lang="pl-PL" sz="2300" b="1" dirty="0"/>
          </a:p>
        </p:txBody>
      </p:sp>
    </p:spTree>
    <p:extLst>
      <p:ext uri="{BB962C8B-B14F-4D97-AF65-F5344CB8AC3E}">
        <p14:creationId xmlns:p14="http://schemas.microsoft.com/office/powerpoint/2010/main" val="314689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DOTYCZĄCE </a:t>
            </a:r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ZAŁOŻEŃ ROZWOJOWYCH</a:t>
            </a:r>
            <a:endParaRPr lang="pl-PL" sz="20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Obraz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136" y="400110"/>
            <a:ext cx="5472223" cy="63515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rostokąt 7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74726" y="1471515"/>
            <a:ext cx="662741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771650" algn="l"/>
              </a:tabLst>
            </a:pPr>
            <a:r>
              <a:rPr lang="pl-PL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Docelowo: </a:t>
            </a:r>
            <a:r>
              <a:rPr lang="pl-PL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2,4 </a:t>
            </a:r>
            <a:r>
              <a:rPr lang="pl-PL" sz="2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l-PL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mln </a:t>
            </a:r>
            <a:r>
              <a:rPr lang="pl-PL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mieszkających </a:t>
            </a:r>
            <a:r>
              <a:rPr lang="pl-PL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Aft>
                <a:spcPts val="0"/>
              </a:spcAft>
              <a:tabLst>
                <a:tab pos="1771650" algn="l"/>
              </a:tabLst>
            </a:pPr>
            <a:r>
              <a:rPr lang="pl-PL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Wzrost o 20% ?</a:t>
            </a:r>
          </a:p>
          <a:p>
            <a:pPr>
              <a:spcAft>
                <a:spcPts val="0"/>
              </a:spcAft>
              <a:tabLst>
                <a:tab pos="1771650" algn="l"/>
              </a:tabLst>
            </a:pPr>
            <a:endParaRPr lang="pl-PL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771650" algn="l"/>
              </a:tabLst>
            </a:pPr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Liczba 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miejsc </a:t>
            </a:r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pracy: </a:t>
            </a:r>
            <a:r>
              <a:rPr lang="pl-PL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1,88</a:t>
            </a:r>
            <a:r>
              <a:rPr lang="pl-PL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mln</a:t>
            </a:r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spcAft>
                <a:spcPts val="0"/>
              </a:spcAft>
              <a:tabLst>
                <a:tab pos="1771650" algn="l"/>
              </a:tabLst>
            </a:pPr>
            <a:endParaRPr lang="pl-PL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771650" algn="l"/>
              </a:tabLst>
            </a:pPr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Dzisiaj gęstość – 3437 osób/km</a:t>
            </a:r>
            <a:r>
              <a:rPr lang="pl-PL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spcAft>
                <a:spcPts val="0"/>
              </a:spcAft>
              <a:tabLst>
                <a:tab pos="1771650" algn="l"/>
              </a:tabLst>
            </a:pPr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Docelowo – 5000 osób/km</a:t>
            </a:r>
            <a:r>
              <a:rPr lang="pl-PL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Aft>
                <a:spcPts val="0"/>
              </a:spcAft>
              <a:tabLst>
                <a:tab pos="1771650" algn="l"/>
              </a:tabLst>
            </a:pPr>
            <a:r>
              <a:rPr lang="pl-PL" sz="1600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(Kopenhaga – 5800, Wiedeń – 4326, Praga – 2408, Budapeszt – 3348)</a:t>
            </a:r>
          </a:p>
          <a:p>
            <a:pPr>
              <a:spcAft>
                <a:spcPts val="0"/>
              </a:spcAft>
              <a:tabLst>
                <a:tab pos="1771650" algn="l"/>
              </a:tabLst>
            </a:pPr>
            <a:endParaRPr lang="pl-PL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771650" algn="l"/>
              </a:tabLst>
            </a:pPr>
            <a:endParaRPr lang="pl-PL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771650" algn="l"/>
              </a:tabLst>
            </a:pPr>
            <a:r>
              <a:rPr lang="pl-PL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Scenariusz stagnacyjny czy rozwojowy ?</a:t>
            </a:r>
          </a:p>
          <a:p>
            <a:pPr>
              <a:spcAft>
                <a:spcPts val="0"/>
              </a:spcAft>
              <a:tabLst>
                <a:tab pos="1771650" algn="l"/>
              </a:tabLst>
            </a:pPr>
            <a:endParaRPr lang="pl-PL" sz="2400" b="1" dirty="0" smtClean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771650" algn="l"/>
              </a:tabLst>
            </a:pPr>
            <a:r>
              <a:rPr lang="pl-PL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Standardy intensywności zagospodarowania w korytarzach dobrze obsługiwanych TZ ?</a:t>
            </a:r>
            <a:endParaRPr lang="pl-PL" sz="2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74726" y="786862"/>
            <a:ext cx="5640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771650" algn="l"/>
              </a:tabLst>
            </a:pPr>
            <a:r>
              <a:rPr lang="pl-PL" sz="3200" b="1" dirty="0" smtClean="0">
                <a:solidFill>
                  <a:srgbClr val="002060"/>
                </a:solidFill>
              </a:rPr>
              <a:t>Jaki scenariusz demograficzny ?</a:t>
            </a:r>
            <a:endParaRPr lang="pl-PL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0120745" y="561109"/>
            <a:ext cx="150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ROK 2050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47872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5417" y="1463958"/>
            <a:ext cx="47863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1771650" algn="l"/>
              </a:tabLst>
            </a:pPr>
            <a:r>
              <a:rPr lang="pl-PL" sz="2800" b="1" dirty="0" smtClean="0">
                <a:solidFill>
                  <a:srgbClr val="002060"/>
                </a:solidFill>
              </a:rPr>
              <a:t>Scenariusz demograficzny</a:t>
            </a:r>
          </a:p>
          <a:p>
            <a:pPr algn="ctr">
              <a:spcAft>
                <a:spcPts val="0"/>
              </a:spcAft>
              <a:tabLst>
                <a:tab pos="1771650" algn="l"/>
              </a:tabLst>
            </a:pPr>
            <a:endParaRPr lang="pl-PL" sz="2800" b="1" dirty="0" smtClean="0">
              <a:solidFill>
                <a:srgbClr val="002060"/>
              </a:solidFill>
            </a:endParaRPr>
          </a:p>
          <a:p>
            <a:pPr algn="ctr">
              <a:spcAft>
                <a:spcPts val="0"/>
              </a:spcAft>
              <a:tabLst>
                <a:tab pos="1771650" algn="l"/>
              </a:tabLst>
            </a:pPr>
            <a:r>
              <a:rPr lang="pl-PL" sz="2800" b="1" dirty="0" smtClean="0">
                <a:solidFill>
                  <a:srgbClr val="002060"/>
                </a:solidFill>
              </a:rPr>
              <a:t>zapotrzebowanie na transport</a:t>
            </a:r>
            <a:endParaRPr lang="pl-PL" sz="28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7" b="-8005"/>
          <a:stretch/>
        </p:blipFill>
        <p:spPr>
          <a:xfrm>
            <a:off x="4831773" y="400110"/>
            <a:ext cx="7360227" cy="311421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809" y="3545286"/>
            <a:ext cx="7067191" cy="2954169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32513" y="3223873"/>
            <a:ext cx="4704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W 2015  - 3,35 mln podróży dziennie</a:t>
            </a:r>
            <a:endParaRPr lang="pl-PL" sz="24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89817" y="4897043"/>
            <a:ext cx="5458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 smtClean="0">
                <a:solidFill>
                  <a:srgbClr val="C00000"/>
                </a:solidFill>
              </a:rPr>
              <a:t>Ale czy liczba podróży wzrośnie ?</a:t>
            </a:r>
            <a:endParaRPr lang="pl-PL" sz="3000" b="1" dirty="0">
              <a:solidFill>
                <a:srgbClr val="C0000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232513" y="3685538"/>
            <a:ext cx="489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Docelowo – 4 mln podróży dziennie ?</a:t>
            </a:r>
            <a:endParaRPr lang="pl-PL" sz="2400" dirty="0"/>
          </a:p>
        </p:txBody>
      </p:sp>
      <p:sp>
        <p:nvSpPr>
          <p:cNvPr id="14" name="Prostokąt 13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DOTYCZĄCE </a:t>
            </a:r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ZAŁOŻEŃ ROZWOJOWYCH</a:t>
            </a:r>
            <a:endParaRPr lang="pl-PL" sz="20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Strzałka w dół 2"/>
          <p:cNvSpPr/>
          <p:nvPr/>
        </p:nvSpPr>
        <p:spPr>
          <a:xfrm>
            <a:off x="9944100" y="612438"/>
            <a:ext cx="495300" cy="5207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 w dół 12"/>
          <p:cNvSpPr/>
          <p:nvPr/>
        </p:nvSpPr>
        <p:spPr>
          <a:xfrm>
            <a:off x="9696450" y="3795885"/>
            <a:ext cx="495300" cy="5207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trzałka w dół 14"/>
          <p:cNvSpPr/>
          <p:nvPr/>
        </p:nvSpPr>
        <p:spPr>
          <a:xfrm>
            <a:off x="2238087" y="1952918"/>
            <a:ext cx="355600" cy="41275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</p:spTree>
    <p:extLst>
      <p:ext uri="{BB962C8B-B14F-4D97-AF65-F5344CB8AC3E}">
        <p14:creationId xmlns:p14="http://schemas.microsoft.com/office/powerpoint/2010/main" val="155105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13" y="1049635"/>
            <a:ext cx="8914741" cy="4057590"/>
          </a:xfrm>
          <a:prstGeom prst="rect">
            <a:avLst/>
          </a:prstGeom>
        </p:spPr>
      </p:pic>
      <p:sp>
        <p:nvSpPr>
          <p:cNvPr id="15" name="pole tekstowe 6"/>
          <p:cNvSpPr txBox="1">
            <a:spLocks noChangeArrowheads="1"/>
          </p:cNvSpPr>
          <p:nvPr/>
        </p:nvSpPr>
        <p:spPr bwMode="auto">
          <a:xfrm>
            <a:off x="416030" y="5027335"/>
            <a:ext cx="1135993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Starzejące się społeczeństwo</a:t>
            </a:r>
            <a:r>
              <a:rPr lang="pl-PL" altLang="pl-PL" sz="2000" b="1" u="sng" dirty="0" smtClean="0">
                <a:solidFill>
                  <a:srgbClr val="002060"/>
                </a:solidFill>
                <a:latin typeface="Calibri" panose="020F0502020204030204" pitchFamily="34" charset="0"/>
              </a:rPr>
              <a:t>: </a:t>
            </a:r>
            <a:r>
              <a:rPr lang="pl-PL" altLang="pl-PL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mniej ruchliwe *  </a:t>
            </a: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</a:rPr>
              <a:t>inne motywacje podróży (wartości czasu</a:t>
            </a:r>
            <a:r>
              <a:rPr lang="pl-PL" altLang="pl-PL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) *  </a:t>
            </a: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</a:rPr>
              <a:t>inne kierunki podróży (różne cele </a:t>
            </a:r>
            <a:r>
              <a:rPr lang="pl-PL" altLang="pl-PL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!) *  </a:t>
            </a: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</a:rPr>
              <a:t>inne godziny podróżowania (szczyt/</a:t>
            </a:r>
            <a:r>
              <a:rPr lang="pl-PL" altLang="pl-PL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międzyszczyt</a:t>
            </a:r>
            <a:r>
              <a:rPr lang="pl-PL" altLang="pl-PL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) * inna </a:t>
            </a: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</a:rPr>
              <a:t>skłonność wyboru środków transportu (TZ/rower, itp</a:t>
            </a:r>
            <a:r>
              <a:rPr lang="pl-PL" altLang="pl-PL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.) * inny </a:t>
            </a: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</a:rPr>
              <a:t>styl życia (aktywność, uleganie modzie</a:t>
            </a:r>
            <a:r>
              <a:rPr lang="pl-PL" altLang="pl-PL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  <a:endParaRPr lang="pl-PL" altLang="pl-PL" sz="2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DOTYCZĄCE </a:t>
            </a:r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ZAŁOŻEŃ ROZWOJOWYCH</a:t>
            </a:r>
            <a:endParaRPr lang="pl-PL" sz="20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3372075" y="570726"/>
            <a:ext cx="5177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C00000"/>
                </a:solidFill>
              </a:rPr>
              <a:t>Czy liczba podróży wzrośnie ?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19" name="Strzałka w dół 18"/>
          <p:cNvSpPr/>
          <p:nvPr/>
        </p:nvSpPr>
        <p:spPr>
          <a:xfrm rot="5400000">
            <a:off x="10319904" y="3713113"/>
            <a:ext cx="495300" cy="5207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</p:spTree>
    <p:extLst>
      <p:ext uri="{BB962C8B-B14F-4D97-AF65-F5344CB8AC3E}">
        <p14:creationId xmlns:p14="http://schemas.microsoft.com/office/powerpoint/2010/main" val="3866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22672" y="590147"/>
            <a:ext cx="46571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771650" algn="l"/>
              </a:tabLst>
            </a:pPr>
            <a:r>
              <a:rPr lang="pl-PL" sz="2400" b="1" dirty="0" smtClean="0">
                <a:solidFill>
                  <a:srgbClr val="002060"/>
                </a:solidFill>
              </a:rPr>
              <a:t>A co z zarządzaniem  mobilnością ?</a:t>
            </a:r>
            <a:endParaRPr lang="pl-PL" sz="24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22672" y="1159088"/>
            <a:ext cx="7355118" cy="4516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pl-PL" sz="2000" dirty="0" smtClean="0"/>
              <a:t>Mieszanie funkcji (bilans w </a:t>
            </a:r>
            <a:r>
              <a:rPr lang="pl-PL" sz="2000" dirty="0" err="1" smtClean="0"/>
              <a:t>mpzp</a:t>
            </a:r>
            <a:r>
              <a:rPr lang="pl-PL" sz="2000" dirty="0" smtClean="0"/>
              <a:t>)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pl-PL" sz="2000" dirty="0" smtClean="0"/>
              <a:t>Dogęszczenie zagospodarowania w korytarzach TZ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pl-PL" sz="2000" dirty="0" smtClean="0"/>
              <a:t>Silne ograniczenia ruchu samochodowego w strefie śródmiejskiej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pl-PL" sz="2000" dirty="0" smtClean="0"/>
              <a:t>Poszerzenie stref wyłączonych z ruchu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pl-PL" sz="2000" dirty="0" smtClean="0"/>
              <a:t>Ograniczenie ruchu samochodowego w centrach dzielnic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pl-PL" sz="2000" dirty="0" smtClean="0"/>
              <a:t>Priorytet dla TZ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pl-PL" sz="2000" dirty="0" smtClean="0"/>
              <a:t>Przebudowa ulic – szersze chodniki, parkowanie tylko na jezdni (równoległe) 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pl-PL" sz="2000" dirty="0" smtClean="0"/>
              <a:t>Uprzywilejowanie ruchu pieszego na skrzyżowaniach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pl-PL" sz="2000" dirty="0" smtClean="0"/>
              <a:t>Restrykcyjne normatywy parkingowe dla nowej zabudowy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pl-PL" sz="2000" dirty="0" smtClean="0"/>
              <a:t>Kompletny system tras dla rowerów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pl-PL" sz="2000" dirty="0" smtClean="0"/>
              <a:t>Elastyczne godziny pracy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pl-PL" sz="2000" dirty="0" err="1"/>
              <a:t>i</a:t>
            </a:r>
            <a:r>
              <a:rPr lang="pl-PL" sz="2000" dirty="0" err="1" smtClean="0"/>
              <a:t>td</a:t>
            </a:r>
            <a:r>
              <a:rPr lang="pl-PL" sz="2000" dirty="0" smtClean="0"/>
              <a:t>….</a:t>
            </a:r>
          </a:p>
        </p:txBody>
      </p:sp>
      <p:pic>
        <p:nvPicPr>
          <p:cNvPr id="18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096" y="3410385"/>
            <a:ext cx="2118387" cy="2995728"/>
          </a:xfrm>
          <a:prstGeom prst="rect">
            <a:avLst/>
          </a:prstGeom>
          <a:noFill/>
          <a:ln w="254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76" y="2165179"/>
            <a:ext cx="2204134" cy="2957540"/>
          </a:xfrm>
          <a:prstGeom prst="rect">
            <a:avLst/>
          </a:prstGeom>
          <a:noFill/>
          <a:ln w="28575" algn="ctr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459" y="451190"/>
            <a:ext cx="2173660" cy="2908115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DOTYCZĄCE </a:t>
            </a:r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ZAŁOŻEŃ ROZWOJOWYCH</a:t>
            </a:r>
            <a:endParaRPr lang="pl-PL" sz="20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95409" y="5675709"/>
            <a:ext cx="5177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C00000"/>
                </a:solidFill>
              </a:rPr>
              <a:t>Czy liczba podróży wzrośnie ?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</p:spTree>
    <p:extLst>
      <p:ext uri="{BB962C8B-B14F-4D97-AF65-F5344CB8AC3E}">
        <p14:creationId xmlns:p14="http://schemas.microsoft.com/office/powerpoint/2010/main" val="13584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273050" y="2041970"/>
            <a:ext cx="11645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2060"/>
                </a:solidFill>
              </a:rPr>
              <a:t>Czy zapotrzebowanie na transport będzie rosnąć?</a:t>
            </a:r>
          </a:p>
          <a:p>
            <a:pPr algn="ctr"/>
            <a:endParaRPr lang="pl-PL" sz="3600" b="1" dirty="0" smtClean="0">
              <a:solidFill>
                <a:srgbClr val="002060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002060"/>
                </a:solidFill>
              </a:rPr>
              <a:t>Jaka powinna być </a:t>
            </a:r>
            <a:r>
              <a:rPr lang="pl-PL" sz="3600" b="1" dirty="0" smtClean="0">
                <a:solidFill>
                  <a:srgbClr val="C00000"/>
                </a:solidFill>
              </a:rPr>
              <a:t>skala i kierunek </a:t>
            </a:r>
            <a:r>
              <a:rPr lang="pl-PL" sz="3600" b="1" dirty="0" smtClean="0">
                <a:solidFill>
                  <a:srgbClr val="002060"/>
                </a:solidFill>
              </a:rPr>
              <a:t>rozwoju systemu transportowego w kontekście zapotrzebowania i kosztów eksploatacji ?</a:t>
            </a:r>
            <a:endParaRPr lang="pl-PL" sz="3600" b="1" dirty="0">
              <a:solidFill>
                <a:srgbClr val="002060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DOTYCZĄCE </a:t>
            </a:r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ZAŁOŻEŃ ROZWOJOWYCH</a:t>
            </a:r>
            <a:endParaRPr lang="pl-PL" sz="20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</p:spTree>
    <p:extLst>
      <p:ext uri="{BB962C8B-B14F-4D97-AF65-F5344CB8AC3E}">
        <p14:creationId xmlns:p14="http://schemas.microsoft.com/office/powerpoint/2010/main" val="41014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7347"/>
            <a:ext cx="6078682" cy="383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27" y="2091248"/>
            <a:ext cx="6003573" cy="3787254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3431147" y="1019096"/>
            <a:ext cx="5759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771650" algn="l"/>
              </a:tabLst>
            </a:pPr>
            <a:r>
              <a:rPr lang="pl-PL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Rozwój czy stagnacja ?</a:t>
            </a:r>
            <a:endParaRPr lang="pl-PL" sz="36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DOTYCZĄCE </a:t>
            </a:r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ZAŁOŻEŃ ROZWOJOWYCH</a:t>
            </a:r>
            <a:endParaRPr lang="pl-PL" sz="20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</p:spTree>
    <p:extLst>
      <p:ext uri="{BB962C8B-B14F-4D97-AF65-F5344CB8AC3E}">
        <p14:creationId xmlns:p14="http://schemas.microsoft.com/office/powerpoint/2010/main" val="123762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13388" y="1074056"/>
            <a:ext cx="5899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771650" algn="l"/>
              </a:tabLst>
            </a:pPr>
            <a:r>
              <a:rPr lang="pl-PL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Miasto zwarte czy metropolitarne ?</a:t>
            </a:r>
          </a:p>
          <a:p>
            <a:pPr>
              <a:spcAft>
                <a:spcPts val="0"/>
              </a:spcAft>
              <a:tabLst>
                <a:tab pos="1771650" algn="l"/>
              </a:tabLst>
            </a:pPr>
            <a:endParaRPr lang="pl-PL" sz="24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771650" algn="l"/>
              </a:tabLst>
            </a:pPr>
            <a:r>
              <a:rPr lang="pl-PL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może i zwarte i metropolitarne ?</a:t>
            </a:r>
            <a:endParaRPr lang="pl-PL" sz="24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5495"/>
            <a:ext cx="6021291" cy="273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13388" y="2274385"/>
            <a:ext cx="589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(transportochłonność, koszty inwestycyjne i eksploatacyjne)</a:t>
            </a:r>
            <a:endParaRPr lang="pl-PL" dirty="0"/>
          </a:p>
        </p:txBody>
      </p:sp>
      <p:sp>
        <p:nvSpPr>
          <p:cNvPr id="7" name="pole tekstowe 9"/>
          <p:cNvSpPr txBox="1">
            <a:spLocks noChangeArrowheads="1"/>
          </p:cNvSpPr>
          <p:nvPr/>
        </p:nvSpPr>
        <p:spPr bwMode="auto">
          <a:xfrm>
            <a:off x="113388" y="4352861"/>
            <a:ext cx="40989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C00000"/>
                </a:solidFill>
              </a:rPr>
              <a:t>21% chce </a:t>
            </a:r>
            <a:r>
              <a:rPr lang="pl-PL" altLang="pl-PL" sz="2000" b="1" dirty="0" smtClean="0">
                <a:solidFill>
                  <a:srgbClr val="C00000"/>
                </a:solidFill>
              </a:rPr>
              <a:t>uciec &gt; </a:t>
            </a:r>
            <a:r>
              <a:rPr lang="pl-PL" altLang="pl-PL" sz="2000" b="1" dirty="0">
                <a:solidFill>
                  <a:srgbClr val="C00000"/>
                </a:solidFill>
              </a:rPr>
              <a:t>0,35 </a:t>
            </a:r>
            <a:r>
              <a:rPr lang="pl-PL" altLang="pl-PL" sz="2000" b="1" dirty="0" smtClean="0">
                <a:solidFill>
                  <a:srgbClr val="C00000"/>
                </a:solidFill>
              </a:rPr>
              <a:t>mln osób</a:t>
            </a:r>
            <a:endParaRPr lang="pl-PL" altLang="pl-PL" sz="2000" b="1" dirty="0">
              <a:solidFill>
                <a:srgbClr val="C00000"/>
              </a:solidFill>
            </a:endParaRPr>
          </a:p>
        </p:txBody>
      </p:sp>
      <p:sp>
        <p:nvSpPr>
          <p:cNvPr id="10" name="pole tekstowe 10"/>
          <p:cNvSpPr txBox="1">
            <a:spLocks noChangeArrowheads="1"/>
          </p:cNvSpPr>
          <p:nvPr/>
        </p:nvSpPr>
        <p:spPr bwMode="auto">
          <a:xfrm>
            <a:off x="816248" y="4922248"/>
            <a:ext cx="28861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C00000"/>
                </a:solidFill>
              </a:rPr>
              <a:t>12% w okolice W-wy</a:t>
            </a:r>
          </a:p>
        </p:txBody>
      </p:sp>
      <p:pic>
        <p:nvPicPr>
          <p:cNvPr id="11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686" y="3323106"/>
            <a:ext cx="7736601" cy="319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DOTYCZĄCE </a:t>
            </a:r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ZAŁOŻEŃ ROZWOJOWYCH</a:t>
            </a:r>
            <a:endParaRPr lang="pl-PL" sz="20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</p:spTree>
    <p:extLst>
      <p:ext uri="{BB962C8B-B14F-4D97-AF65-F5344CB8AC3E}">
        <p14:creationId xmlns:p14="http://schemas.microsoft.com/office/powerpoint/2010/main" val="307906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699" y="1288283"/>
            <a:ext cx="6887301" cy="452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DOTYCZĄCE </a:t>
            </a:r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ZAŁOŻEŃ ROZWOJOWYCH</a:t>
            </a:r>
            <a:endParaRPr lang="pl-PL" sz="20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126876"/>
              </p:ext>
            </p:extLst>
          </p:nvPr>
        </p:nvGraphicFramePr>
        <p:xfrm>
          <a:off x="187034" y="2353600"/>
          <a:ext cx="5081157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1511"/>
                <a:gridCol w="1319646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Czas dojazdu z Błonia</a:t>
                      </a:r>
                      <a:r>
                        <a:rPr lang="pl-PL" sz="2000" baseline="0" dirty="0" smtClean="0"/>
                        <a:t> </a:t>
                      </a:r>
                      <a:r>
                        <a:rPr lang="pl-PL" sz="2000" dirty="0" smtClean="0"/>
                        <a:t>do</a:t>
                      </a:r>
                      <a:r>
                        <a:rPr lang="pl-PL" sz="2000" baseline="0" dirty="0" smtClean="0"/>
                        <a:t> centrum Warszawy</a:t>
                      </a:r>
                      <a:endParaRPr lang="pl-PL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2200" dirty="0" smtClean="0"/>
                        <a:t>autobusem podmiejskim</a:t>
                      </a:r>
                      <a:endParaRPr lang="pl-PL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63 minuty</a:t>
                      </a:r>
                      <a:endParaRPr lang="pl-PL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2200" dirty="0" smtClean="0"/>
                        <a:t>pociągiem</a:t>
                      </a:r>
                      <a:endParaRPr lang="pl-PL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56 minut</a:t>
                      </a:r>
                      <a:endParaRPr lang="pl-PL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2200" dirty="0" smtClean="0"/>
                        <a:t>samochodem „po starej drodze</a:t>
                      </a:r>
                      <a:endParaRPr lang="pl-PL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44 minuty</a:t>
                      </a:r>
                      <a:endParaRPr lang="pl-PL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2200" b="1" dirty="0" smtClean="0">
                          <a:solidFill>
                            <a:srgbClr val="C00000"/>
                          </a:solidFill>
                        </a:rPr>
                        <a:t>samochodem po autostradzie</a:t>
                      </a:r>
                      <a:endParaRPr lang="pl-PL" sz="2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rgbClr val="C00000"/>
                          </a:solidFill>
                        </a:rPr>
                        <a:t>31 minut</a:t>
                      </a:r>
                      <a:endParaRPr lang="pl-PL" sz="2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816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96516" y="708586"/>
            <a:ext cx="58994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771650" algn="l"/>
              </a:tabLst>
            </a:pPr>
            <a:r>
              <a:rPr lang="pl-PL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Korytarze wysokiej jakości TZ</a:t>
            </a:r>
            <a:endParaRPr lang="pl-PL" sz="2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834" y="562467"/>
            <a:ext cx="5965166" cy="581600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96516" y="1384971"/>
            <a:ext cx="46802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2000" dirty="0" smtClean="0"/>
              <a:t>Sochaczew (Łowicz) – kolej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 smtClean="0"/>
              <a:t>Grodzisk </a:t>
            </a:r>
            <a:r>
              <a:rPr lang="pl-PL" sz="2000" dirty="0" err="1" smtClean="0"/>
              <a:t>Maz</a:t>
            </a:r>
            <a:r>
              <a:rPr lang="pl-PL" sz="2000" dirty="0" smtClean="0"/>
              <a:t>. (Skierniewice) – kolej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 smtClean="0"/>
              <a:t>Piaseczno (Radom) – kolej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 smtClean="0"/>
              <a:t>Otwock (Pilawa) – kolej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 smtClean="0"/>
              <a:t>Mińska </a:t>
            </a:r>
            <a:r>
              <a:rPr lang="pl-PL" sz="2000" dirty="0" err="1" smtClean="0"/>
              <a:t>Maz</a:t>
            </a:r>
            <a:r>
              <a:rPr lang="pl-PL" sz="2000" dirty="0" smtClean="0"/>
              <a:t>. (Siedlce) – kolej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 smtClean="0"/>
              <a:t>Tłuszcz – kolej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 smtClean="0"/>
              <a:t>Nowy Dwór </a:t>
            </a:r>
            <a:r>
              <a:rPr lang="pl-PL" sz="2000" dirty="0" err="1" smtClean="0"/>
              <a:t>Maz</a:t>
            </a:r>
            <a:r>
              <a:rPr lang="pl-PL" sz="2000" dirty="0" smtClean="0"/>
              <a:t>. (Nasielsk) - kolej</a:t>
            </a:r>
            <a:endParaRPr lang="pl-PL" sz="20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196516" y="3783626"/>
            <a:ext cx="58994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8"/>
            </a:pPr>
            <a:r>
              <a:rPr lang="pl-PL" sz="2000" b="1" dirty="0" smtClean="0">
                <a:solidFill>
                  <a:srgbClr val="C00000"/>
                </a:solidFill>
              </a:rPr>
              <a:t>Sochaczew</a:t>
            </a:r>
            <a:r>
              <a:rPr lang="pl-PL" sz="2000" dirty="0" smtClean="0"/>
              <a:t> (DW 580) – M. Chrzanów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pl-PL" sz="2000" b="1" dirty="0" smtClean="0">
                <a:solidFill>
                  <a:srgbClr val="C00000"/>
                </a:solidFill>
              </a:rPr>
              <a:t>Łomianki</a:t>
            </a:r>
            <a:r>
              <a:rPr lang="pl-PL" sz="2000" dirty="0" smtClean="0"/>
              <a:t> – M. Młociny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pl-PL" sz="2000" b="1" dirty="0" smtClean="0">
                <a:solidFill>
                  <a:srgbClr val="C00000"/>
                </a:solidFill>
              </a:rPr>
              <a:t>Zegrze/Nieporęt</a:t>
            </a:r>
            <a:r>
              <a:rPr lang="pl-PL" sz="2000" dirty="0" smtClean="0"/>
              <a:t> – PKP W-</a:t>
            </a:r>
            <a:r>
              <a:rPr lang="pl-PL" sz="2000" dirty="0" err="1" smtClean="0"/>
              <a:t>wa</a:t>
            </a:r>
            <a:r>
              <a:rPr lang="pl-PL" sz="2000" dirty="0" smtClean="0"/>
              <a:t> Żerań/II linia metra ?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pl-PL" sz="2000" b="1" dirty="0" smtClean="0">
                <a:solidFill>
                  <a:srgbClr val="C00000"/>
                </a:solidFill>
              </a:rPr>
              <a:t>Radzymin/Marki </a:t>
            </a:r>
            <a:r>
              <a:rPr lang="pl-PL" sz="2000" dirty="0" smtClean="0"/>
              <a:t>– II linia metra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pl-PL" sz="2000" b="1" dirty="0" smtClean="0">
                <a:solidFill>
                  <a:srgbClr val="C00000"/>
                </a:solidFill>
              </a:rPr>
              <a:t>Ząbki</a:t>
            </a:r>
            <a:r>
              <a:rPr lang="pl-PL" sz="2000" dirty="0" smtClean="0"/>
              <a:t> (Nowo Ziemowita) – Dw. Wschodni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pl-PL" sz="2000" b="1" dirty="0" smtClean="0">
                <a:solidFill>
                  <a:srgbClr val="C00000"/>
                </a:solidFill>
              </a:rPr>
              <a:t>Piaseczno </a:t>
            </a:r>
            <a:r>
              <a:rPr lang="pl-PL" sz="2000" dirty="0" smtClean="0"/>
              <a:t>(Puławska) – M. Wilanowska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pl-PL" sz="2000" dirty="0" smtClean="0"/>
              <a:t>Inne…</a:t>
            </a:r>
            <a:endParaRPr lang="pl-PL" sz="2000" dirty="0"/>
          </a:p>
        </p:txBody>
      </p:sp>
      <p:sp>
        <p:nvSpPr>
          <p:cNvPr id="7" name="Prostokąt 6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DOTYCZĄCE </a:t>
            </a:r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ZAŁOŻEŃ ROZWOJOWYCH</a:t>
            </a:r>
            <a:endParaRPr lang="pl-PL" sz="20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</p:spTree>
    <p:extLst>
      <p:ext uri="{BB962C8B-B14F-4D97-AF65-F5344CB8AC3E}">
        <p14:creationId xmlns:p14="http://schemas.microsoft.com/office/powerpoint/2010/main" val="262718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2802082"/>
            <a:ext cx="12192000" cy="132343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WYBRANE DYLEMATY ROZWOJOWE DOT. SYSTEMU TRANSPORTOWEGO</a:t>
            </a:r>
          </a:p>
        </p:txBody>
      </p:sp>
    </p:spTree>
    <p:extLst>
      <p:ext uri="{BB962C8B-B14F-4D97-AF65-F5344CB8AC3E}">
        <p14:creationId xmlns:p14="http://schemas.microsoft.com/office/powerpoint/2010/main" val="202722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4217" y="2050473"/>
            <a:ext cx="1084811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18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pl-PL" sz="3600" b="1" dirty="0" smtClean="0"/>
              <a:t>Uwarunkowania zewnętrzne</a:t>
            </a:r>
          </a:p>
          <a:p>
            <a:pPr marL="571500" indent="-571500">
              <a:spcBef>
                <a:spcPts val="18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pl-PL" sz="3600" b="1" dirty="0" smtClean="0"/>
              <a:t>Dylematy dot. założeń rozwojowych</a:t>
            </a:r>
          </a:p>
          <a:p>
            <a:pPr marL="571500" indent="-571500">
              <a:spcBef>
                <a:spcPts val="18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pl-PL" sz="3600" b="1" dirty="0" smtClean="0"/>
              <a:t>Dylematy rozwojowe dot. systemu transportowego</a:t>
            </a:r>
            <a:endParaRPr lang="pl-PL" sz="36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14217" y="1016000"/>
            <a:ext cx="6027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/>
              <a:t>Zagadnienia:</a:t>
            </a:r>
            <a:endParaRPr lang="pl-PL" sz="4000" b="1" dirty="0"/>
          </a:p>
        </p:txBody>
      </p:sp>
      <p:sp>
        <p:nvSpPr>
          <p:cNvPr id="4" name="Prostokąt 3"/>
          <p:cNvSpPr/>
          <p:nvPr/>
        </p:nvSpPr>
        <p:spPr>
          <a:xfrm>
            <a:off x="0" y="6508690"/>
            <a:ext cx="12192000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</p:spTree>
    <p:extLst>
      <p:ext uri="{BB962C8B-B14F-4D97-AF65-F5344CB8AC3E}">
        <p14:creationId xmlns:p14="http://schemas.microsoft.com/office/powerpoint/2010/main" val="352747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ROZWOJOWE DOT. SYSTEMU TRANSPORTOWEGO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480127" y="1268657"/>
            <a:ext cx="8790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smtClean="0">
                <a:solidFill>
                  <a:srgbClr val="002060"/>
                </a:solidFill>
              </a:rPr>
              <a:t>Rozwój systemu metra</a:t>
            </a:r>
            <a:endParaRPr lang="pl-PL" sz="4800" b="1" dirty="0">
              <a:solidFill>
                <a:srgbClr val="00206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915226" y="2456845"/>
            <a:ext cx="879070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3600" dirty="0" smtClean="0"/>
              <a:t>przedłużenie I </a:t>
            </a:r>
            <a:r>
              <a:rPr lang="pl-PL" sz="3600" dirty="0" err="1" smtClean="0"/>
              <a:t>i</a:t>
            </a:r>
            <a:r>
              <a:rPr lang="pl-PL" sz="3600" dirty="0" smtClean="0"/>
              <a:t> II linii metra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3600" dirty="0" smtClean="0"/>
              <a:t>przebieg III linii metra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3600" dirty="0" smtClean="0"/>
              <a:t>kolejne linie metra, IV, V, VI……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3600" dirty="0"/>
              <a:t>m</a:t>
            </a:r>
            <a:r>
              <a:rPr lang="pl-PL" sz="3600" dirty="0" smtClean="0"/>
              <a:t>etro zamiast tramwaju :( </a:t>
            </a:r>
            <a:endParaRPr lang="pl-PL" sz="3600" dirty="0"/>
          </a:p>
        </p:txBody>
      </p:sp>
      <p:sp>
        <p:nvSpPr>
          <p:cNvPr id="7" name="Prostokąt 6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</p:spTree>
    <p:extLst>
      <p:ext uri="{BB962C8B-B14F-4D97-AF65-F5344CB8AC3E}">
        <p14:creationId xmlns:p14="http://schemas.microsoft.com/office/powerpoint/2010/main" val="50589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CBEEDF28-B564-4AD2-90D4-35757788B119}"/>
              </a:ext>
            </a:extLst>
          </p:cNvPr>
          <p:cNvSpPr/>
          <p:nvPr/>
        </p:nvSpPr>
        <p:spPr>
          <a:xfrm>
            <a:off x="414697" y="5768394"/>
            <a:ext cx="1169313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pl-PL" sz="2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Przedłużenie I linii metra o 3 stacje w kierunku północnym, 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połączeniu z lokalizacją dwufunkcyjnych parkingów przy ul. Wóycickiego i </a:t>
            </a:r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węzła przesiadkowego 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podmiejskiej komunikacji </a:t>
            </a:r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autobusowej (Łomianki+).</a:t>
            </a:r>
            <a:endParaRPr lang="pl-PL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054CF001-C13C-400D-A6E5-5F1EA61C3E5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7735" y="2237134"/>
            <a:ext cx="5620423" cy="3095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C0CF5CC3-D38C-4F3A-9562-DA4FE6BF154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60" y="1932380"/>
            <a:ext cx="5368943" cy="349239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rostokąt 9">
            <a:extLst>
              <a:ext uri="{FF2B5EF4-FFF2-40B4-BE49-F238E27FC236}">
                <a16:creationId xmlns="" xmlns:a16="http://schemas.microsoft.com/office/drawing/2014/main" id="{D625A329-E7C6-47DD-93BF-CDC3C4164FCF}"/>
              </a:ext>
            </a:extLst>
          </p:cNvPr>
          <p:cNvSpPr/>
          <p:nvPr/>
        </p:nvSpPr>
        <p:spPr>
          <a:xfrm>
            <a:off x="414697" y="1672390"/>
            <a:ext cx="5224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1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stację położoną na terenie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dzisiejszej huty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="" xmlns:a16="http://schemas.microsoft.com/office/drawing/2014/main" id="{481BEA40-35A6-41C0-B597-344797F2C04A}"/>
              </a:ext>
            </a:extLst>
          </p:cNvPr>
          <p:cNvSpPr/>
          <p:nvPr/>
        </p:nvSpPr>
        <p:spPr>
          <a:xfrm>
            <a:off x="7979614" y="1478854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 3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stacje, w rejon UKSW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="" xmlns:a16="http://schemas.microsoft.com/office/drawing/2014/main" id="{F901488B-FC60-4B1A-AB58-46434E417E68}"/>
              </a:ext>
            </a:extLst>
          </p:cNvPr>
          <p:cNvSpPr/>
          <p:nvPr/>
        </p:nvSpPr>
        <p:spPr>
          <a:xfrm>
            <a:off x="6537460" y="1930196"/>
            <a:ext cx="1060174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et= 1,93</a:t>
            </a:r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="" xmlns:a16="http://schemas.microsoft.com/office/drawing/2014/main" id="{770A8CFE-E993-4EE4-9ED8-739A04955B30}"/>
              </a:ext>
            </a:extLst>
          </p:cNvPr>
          <p:cNvSpPr/>
          <p:nvPr/>
        </p:nvSpPr>
        <p:spPr>
          <a:xfrm>
            <a:off x="414697" y="2244966"/>
            <a:ext cx="1060174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et= 5,45</a:t>
            </a:r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="" xmlns:a16="http://schemas.microsoft.com/office/drawing/2014/main" id="{FE8EAC2C-1655-4A34-8D12-4E9B453B77AB}"/>
              </a:ext>
            </a:extLst>
          </p:cNvPr>
          <p:cNvSpPr/>
          <p:nvPr/>
        </p:nvSpPr>
        <p:spPr>
          <a:xfrm>
            <a:off x="306589" y="5381943"/>
            <a:ext cx="38967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1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Rok </a:t>
            </a:r>
            <a:r>
              <a:rPr lang="pl-PL" sz="1200" dirty="0">
                <a:latin typeface="Arial" panose="020B0604020202020204" pitchFamily="34" charset="0"/>
                <a:cs typeface="Times New Roman" panose="02020603050405020304" pitchFamily="18" charset="0"/>
              </a:rPr>
              <a:t>2050 – pasażerowie/godzinę szczytu porannego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26C93102-3566-4218-AB30-40777D579536}"/>
              </a:ext>
            </a:extLst>
          </p:cNvPr>
          <p:cNvSpPr/>
          <p:nvPr/>
        </p:nvSpPr>
        <p:spPr>
          <a:xfrm>
            <a:off x="6359236" y="5396007"/>
            <a:ext cx="39526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Rok </a:t>
            </a:r>
            <a:r>
              <a:rPr lang="pl-PL" sz="1200" dirty="0">
                <a:latin typeface="Arial" panose="020B0604020202020204" pitchFamily="34" charset="0"/>
                <a:cs typeface="Times New Roman" panose="02020603050405020304" pitchFamily="18" charset="0"/>
              </a:rPr>
              <a:t>2050 – pasażerowie/godzinę szczytu porannego</a:t>
            </a:r>
          </a:p>
        </p:txBody>
      </p:sp>
      <p:graphicFrame>
        <p:nvGraphicFramePr>
          <p:cNvPr id="17" name="Tabela 16">
            <a:extLst>
              <a:ext uri="{FF2B5EF4-FFF2-40B4-BE49-F238E27FC236}">
                <a16:creationId xmlns="" xmlns:a16="http://schemas.microsoft.com/office/drawing/2014/main" id="{B6C4B8A7-74DB-44F7-83D0-DE571BF664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640560"/>
              </p:ext>
            </p:extLst>
          </p:nvPr>
        </p:nvGraphicFramePr>
        <p:xfrm>
          <a:off x="437735" y="4860899"/>
          <a:ext cx="1817205" cy="479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7205">
                  <a:extLst>
                    <a:ext uri="{9D8B030D-6E8A-4147-A177-3AD203B41FA5}">
                      <a16:colId xmlns="" xmlns:a16="http://schemas.microsoft.com/office/drawing/2014/main" val="2210871056"/>
                    </a:ext>
                  </a:extLst>
                </a:gridCol>
              </a:tblGrid>
              <a:tr h="4797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5850 </a:t>
                      </a: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pas./</a:t>
                      </a:r>
                      <a:r>
                        <a:rPr lang="pl-PL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godz</a:t>
                      </a: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/przekrój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35579686"/>
                  </a:ext>
                </a:extLst>
              </a:tr>
            </a:tbl>
          </a:graphicData>
        </a:graphic>
      </p:graphicFrame>
      <p:graphicFrame>
        <p:nvGraphicFramePr>
          <p:cNvPr id="18" name="Tabela 17">
            <a:extLst>
              <a:ext uri="{FF2B5EF4-FFF2-40B4-BE49-F238E27FC236}">
                <a16:creationId xmlns="" xmlns:a16="http://schemas.microsoft.com/office/drawing/2014/main" id="{F95F577B-7343-4414-B643-AC2042CFA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691347"/>
              </p:ext>
            </p:extLst>
          </p:nvPr>
        </p:nvGraphicFramePr>
        <p:xfrm>
          <a:off x="6537460" y="4965449"/>
          <a:ext cx="1510200" cy="4616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0200">
                  <a:extLst>
                    <a:ext uri="{9D8B030D-6E8A-4147-A177-3AD203B41FA5}">
                      <a16:colId xmlns="" xmlns:a16="http://schemas.microsoft.com/office/drawing/2014/main" val="2210871056"/>
                    </a:ext>
                  </a:extLst>
                </a:gridCol>
              </a:tblGrid>
              <a:tr h="4616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4000 - 8500 </a:t>
                      </a: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pas./</a:t>
                      </a:r>
                      <a:r>
                        <a:rPr lang="pl-PL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godz</a:t>
                      </a: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/przekrój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35579686"/>
                  </a:ext>
                </a:extLst>
              </a:tr>
            </a:tbl>
          </a:graphicData>
        </a:graphic>
      </p:graphicFrame>
      <p:sp>
        <p:nvSpPr>
          <p:cNvPr id="16" name="pole tekstowe 15"/>
          <p:cNvSpPr txBox="1"/>
          <p:nvPr/>
        </p:nvSpPr>
        <p:spPr>
          <a:xfrm>
            <a:off x="2254939" y="616406"/>
            <a:ext cx="7521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 smtClean="0">
                <a:solidFill>
                  <a:schemeClr val="accent2">
                    <a:lumMod val="75000"/>
                  </a:schemeClr>
                </a:solidFill>
              </a:rPr>
              <a:t>DYLEMAT</a:t>
            </a:r>
            <a:r>
              <a:rPr lang="pl-PL" sz="3000" b="1" dirty="0" smtClean="0">
                <a:solidFill>
                  <a:srgbClr val="002060"/>
                </a:solidFill>
              </a:rPr>
              <a:t> – CZY PRZEDŁUŻAĆ I LINIĘ METRA ? </a:t>
            </a:r>
            <a:endParaRPr lang="pl-PL" sz="3000" b="1" dirty="0">
              <a:solidFill>
                <a:srgbClr val="002060"/>
              </a:solidFill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ROZWOJOWE DOT. SYSTEMU TRANSPORTOWEGO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</p:spTree>
    <p:extLst>
      <p:ext uri="{BB962C8B-B14F-4D97-AF65-F5344CB8AC3E}">
        <p14:creationId xmlns:p14="http://schemas.microsoft.com/office/powerpoint/2010/main" val="236967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54" y="1010555"/>
            <a:ext cx="10766092" cy="5510835"/>
          </a:xfrm>
          <a:prstGeom prst="rect">
            <a:avLst/>
          </a:prstGeom>
        </p:spPr>
      </p:pic>
      <p:sp>
        <p:nvSpPr>
          <p:cNvPr id="21" name="Prostokąt 20">
            <a:extLst>
              <a:ext uri="{FF2B5EF4-FFF2-40B4-BE49-F238E27FC236}">
                <a16:creationId xmlns="" xmlns:a16="http://schemas.microsoft.com/office/drawing/2014/main" id="{770A8CFE-E993-4EE4-9ED8-739A04955B30}"/>
              </a:ext>
            </a:extLst>
          </p:cNvPr>
          <p:cNvSpPr/>
          <p:nvPr/>
        </p:nvSpPr>
        <p:spPr>
          <a:xfrm>
            <a:off x="10336441" y="1010555"/>
            <a:ext cx="1142605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et= </a:t>
            </a:r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0,88 </a:t>
            </a:r>
            <a:endParaRPr lang="pl-PL" dirty="0"/>
          </a:p>
        </p:txBody>
      </p:sp>
      <p:graphicFrame>
        <p:nvGraphicFramePr>
          <p:cNvPr id="22" name="Tabela 21">
            <a:extLst>
              <a:ext uri="{FF2B5EF4-FFF2-40B4-BE49-F238E27FC236}">
                <a16:creationId xmlns="" xmlns:a16="http://schemas.microsoft.com/office/drawing/2014/main" id="{B28F2563-1A18-4AD2-B6D3-8DDAF1E17A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606900"/>
              </p:ext>
            </p:extLst>
          </p:nvPr>
        </p:nvGraphicFramePr>
        <p:xfrm>
          <a:off x="712954" y="1033268"/>
          <a:ext cx="1958498" cy="5312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8498">
                  <a:extLst>
                    <a:ext uri="{9D8B030D-6E8A-4147-A177-3AD203B41FA5}">
                      <a16:colId xmlns="" xmlns:a16="http://schemas.microsoft.com/office/drawing/2014/main" val="2210871056"/>
                    </a:ext>
                  </a:extLst>
                </a:gridCol>
              </a:tblGrid>
              <a:tr h="531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 8000 </a:t>
                      </a: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pas./</a:t>
                      </a:r>
                      <a:r>
                        <a:rPr lang="pl-PL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godz</a:t>
                      </a: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/przekrój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35579686"/>
                  </a:ext>
                </a:extLst>
              </a:tr>
            </a:tbl>
          </a:graphicData>
        </a:graphic>
      </p:graphicFrame>
      <p:sp>
        <p:nvSpPr>
          <p:cNvPr id="23" name="Elipsa 22"/>
          <p:cNvSpPr/>
          <p:nvPr/>
        </p:nvSpPr>
        <p:spPr>
          <a:xfrm>
            <a:off x="6495685" y="3854724"/>
            <a:ext cx="541421" cy="469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Elipsa 23"/>
          <p:cNvSpPr/>
          <p:nvPr/>
        </p:nvSpPr>
        <p:spPr>
          <a:xfrm>
            <a:off x="1806004" y="3770213"/>
            <a:ext cx="541421" cy="469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/>
          <p:cNvSpPr txBox="1"/>
          <p:nvPr/>
        </p:nvSpPr>
        <p:spPr>
          <a:xfrm>
            <a:off x="1016842" y="3854724"/>
            <a:ext cx="211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Węzeł przesiadkowy</a:t>
            </a:r>
            <a:endParaRPr lang="pl-PL" dirty="0"/>
          </a:p>
        </p:txBody>
      </p:sp>
      <p:sp>
        <p:nvSpPr>
          <p:cNvPr id="26" name="pole tekstowe 25"/>
          <p:cNvSpPr txBox="1"/>
          <p:nvPr/>
        </p:nvSpPr>
        <p:spPr>
          <a:xfrm>
            <a:off x="5706522" y="3930014"/>
            <a:ext cx="211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Węzeł przesiadkowy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2185189" y="457034"/>
            <a:ext cx="7521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 smtClean="0">
                <a:solidFill>
                  <a:schemeClr val="accent2">
                    <a:lumMod val="75000"/>
                  </a:schemeClr>
                </a:solidFill>
              </a:rPr>
              <a:t>DYLEMAT</a:t>
            </a:r>
            <a:r>
              <a:rPr lang="pl-PL" sz="3000" b="1" dirty="0" smtClean="0">
                <a:solidFill>
                  <a:srgbClr val="002060"/>
                </a:solidFill>
              </a:rPr>
              <a:t> – CZY PRZEDŁUŻAĆ II LINIĘ METRA ? </a:t>
            </a:r>
            <a:endParaRPr lang="pl-PL" sz="3000" b="1" dirty="0">
              <a:solidFill>
                <a:srgbClr val="002060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ROZWOJOWE DOT. SYSTEMU TRANSPORTOWEGO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  <p:sp>
        <p:nvSpPr>
          <p:cNvPr id="2" name="Elipsa 1"/>
          <p:cNvSpPr/>
          <p:nvPr/>
        </p:nvSpPr>
        <p:spPr>
          <a:xfrm>
            <a:off x="8661400" y="5541613"/>
            <a:ext cx="292100" cy="262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Elipsa 14"/>
          <p:cNvSpPr/>
          <p:nvPr/>
        </p:nvSpPr>
        <p:spPr>
          <a:xfrm>
            <a:off x="7872246" y="5761656"/>
            <a:ext cx="292100" cy="262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Elipsa 16"/>
          <p:cNvSpPr/>
          <p:nvPr/>
        </p:nvSpPr>
        <p:spPr>
          <a:xfrm>
            <a:off x="3071117" y="5658183"/>
            <a:ext cx="541421" cy="469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668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36" y="467557"/>
            <a:ext cx="5604164" cy="6390443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EBC9CE9F-59A9-494D-931C-68C9208C2A1D}"/>
              </a:ext>
            </a:extLst>
          </p:cNvPr>
          <p:cNvSpPr/>
          <p:nvPr/>
        </p:nvSpPr>
        <p:spPr>
          <a:xfrm>
            <a:off x="249382" y="1573808"/>
            <a:ext cx="59842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Trasa tramwajowa w ul. Modlińskiej od Żerania FSO do Światowida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7BD9C639-750B-4D92-B1B2-ACF1EE0DAFB0}"/>
              </a:ext>
            </a:extLst>
          </p:cNvPr>
          <p:cNvSpPr/>
          <p:nvPr/>
        </p:nvSpPr>
        <p:spPr>
          <a:xfrm>
            <a:off x="642948" y="2488463"/>
            <a:ext cx="51971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1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Rok 2050 </a:t>
            </a:r>
            <a:r>
              <a:rPr lang="pl-PL" sz="1600" dirty="0">
                <a:latin typeface="Arial" panose="020B0604020202020204" pitchFamily="34" charset="0"/>
                <a:cs typeface="Times New Roman" panose="02020603050405020304" pitchFamily="18" charset="0"/>
              </a:rPr>
              <a:t>– pasażerowie/godzinę szczytu porannego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5A1F308F-5833-4529-A32F-77C1A51BA2BD}"/>
              </a:ext>
            </a:extLst>
          </p:cNvPr>
          <p:cNvSpPr/>
          <p:nvPr/>
        </p:nvSpPr>
        <p:spPr>
          <a:xfrm>
            <a:off x="11103240" y="467555"/>
            <a:ext cx="108876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= </a:t>
            </a:r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4,07</a:t>
            </a:r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="" xmlns:a16="http://schemas.microsoft.com/office/drawing/2014/main" id="{E129E2C9-61A9-4B25-9B47-CFE89EB18B5C}"/>
              </a:ext>
            </a:extLst>
          </p:cNvPr>
          <p:cNvSpPr/>
          <p:nvPr/>
        </p:nvSpPr>
        <p:spPr>
          <a:xfrm>
            <a:off x="5879480" y="480372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A1F308F-5833-4529-A32F-77C1A51BA2BD}"/>
              </a:ext>
            </a:extLst>
          </p:cNvPr>
          <p:cNvSpPr/>
          <p:nvPr/>
        </p:nvSpPr>
        <p:spPr>
          <a:xfrm>
            <a:off x="8662796" y="3055961"/>
            <a:ext cx="145424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4000 osób/h</a:t>
            </a:r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ROZWOJOWE DOT. SYSTEMU TRANSPORTOWEGO</a:t>
            </a:r>
          </a:p>
        </p:txBody>
      </p:sp>
    </p:spTree>
    <p:extLst>
      <p:ext uri="{BB962C8B-B14F-4D97-AF65-F5344CB8AC3E}">
        <p14:creationId xmlns:p14="http://schemas.microsoft.com/office/powerpoint/2010/main" val="304171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5"/>
          <p:cNvSpPr txBox="1"/>
          <p:nvPr/>
        </p:nvSpPr>
        <p:spPr>
          <a:xfrm>
            <a:off x="2177189" y="543124"/>
            <a:ext cx="7521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 smtClean="0">
                <a:solidFill>
                  <a:schemeClr val="accent2">
                    <a:lumMod val="75000"/>
                  </a:schemeClr>
                </a:solidFill>
              </a:rPr>
              <a:t>DYLEMAT</a:t>
            </a:r>
            <a:r>
              <a:rPr lang="pl-PL" sz="3000" b="1" dirty="0" smtClean="0">
                <a:solidFill>
                  <a:srgbClr val="002060"/>
                </a:solidFill>
              </a:rPr>
              <a:t> – CZY PRZEDŁUŻAĆ II LINIĘ METRA ? </a:t>
            </a:r>
            <a:endParaRPr lang="pl-PL" sz="3000" b="1" dirty="0">
              <a:solidFill>
                <a:srgbClr val="002060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6F1C3D0A-FBD1-4EA0-AC83-5FE02DEA67D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89" y="1354147"/>
            <a:ext cx="7403990" cy="491021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F901488B-FC60-4B1A-AB58-46434E417E68}"/>
              </a:ext>
            </a:extLst>
          </p:cNvPr>
          <p:cNvSpPr/>
          <p:nvPr/>
        </p:nvSpPr>
        <p:spPr>
          <a:xfrm>
            <a:off x="8521005" y="1358830"/>
            <a:ext cx="1060174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et= 0,65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ROZWOJOWE DOT. SYSTEMU TRANSPORTOWEGO</a:t>
            </a:r>
          </a:p>
        </p:txBody>
      </p:sp>
      <p:sp>
        <p:nvSpPr>
          <p:cNvPr id="8" name="Prostokąt 7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</p:spTree>
    <p:extLst>
      <p:ext uri="{BB962C8B-B14F-4D97-AF65-F5344CB8AC3E}">
        <p14:creationId xmlns:p14="http://schemas.microsoft.com/office/powerpoint/2010/main" val="406898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318D2115-94DF-47D5-B5E9-A28F672F5AE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0" y="3528290"/>
            <a:ext cx="4652910" cy="296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2B4654CB-9B2A-4DAC-84D1-FF983CDAB54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148" y="3528291"/>
            <a:ext cx="4468091" cy="296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C430DC57-766A-4604-B5B5-42CC63B9E4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148" y="454244"/>
            <a:ext cx="4463843" cy="2906703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 flipH="1">
            <a:off x="377116" y="1400396"/>
            <a:ext cx="64300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 smtClean="0">
                <a:solidFill>
                  <a:srgbClr val="C00000"/>
                </a:solidFill>
              </a:rPr>
              <a:t>Uwaga - efektywność dopiero przy demografii 2050</a:t>
            </a:r>
            <a:endParaRPr lang="pl-PL" sz="2200" b="1" dirty="0">
              <a:solidFill>
                <a:srgbClr val="C00000"/>
              </a:solidFill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F901488B-FC60-4B1A-AB58-46434E417E68}"/>
              </a:ext>
            </a:extLst>
          </p:cNvPr>
          <p:cNvSpPr/>
          <p:nvPr/>
        </p:nvSpPr>
        <p:spPr>
          <a:xfrm>
            <a:off x="10984929" y="3528291"/>
            <a:ext cx="1060174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et= </a:t>
            </a:r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1,01</a:t>
            </a:r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199316" y="730976"/>
            <a:ext cx="71243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 smtClean="0">
                <a:solidFill>
                  <a:schemeClr val="accent2">
                    <a:lumMod val="75000"/>
                  </a:schemeClr>
                </a:solidFill>
              </a:rPr>
              <a:t>DYLEMAT</a:t>
            </a:r>
            <a:r>
              <a:rPr lang="pl-PL" sz="3000" b="1" dirty="0" smtClean="0">
                <a:solidFill>
                  <a:srgbClr val="002060"/>
                </a:solidFill>
              </a:rPr>
              <a:t> – JAKI PRZEBIEG III LINII METRA ? </a:t>
            </a:r>
            <a:endParaRPr lang="pl-PL" sz="3000" b="1" dirty="0">
              <a:solidFill>
                <a:srgbClr val="002060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ROZWOJOWE DOT. SYSTEMU TRANSPORTOWEGO</a:t>
            </a:r>
          </a:p>
        </p:txBody>
      </p:sp>
    </p:spTree>
    <p:extLst>
      <p:ext uri="{BB962C8B-B14F-4D97-AF65-F5344CB8AC3E}">
        <p14:creationId xmlns:p14="http://schemas.microsoft.com/office/powerpoint/2010/main" val="322421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61210" y="2271373"/>
            <a:ext cx="110902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/>
              <a:t>I linia metra </a:t>
            </a:r>
            <a:r>
              <a:rPr lang="pl-PL" sz="3200" dirty="0" smtClean="0"/>
              <a:t>– 345 tys. mieszkańców w promieniu 500 m od stacji</a:t>
            </a:r>
          </a:p>
          <a:p>
            <a:endParaRPr lang="pl-PL" sz="3200" dirty="0" smtClean="0"/>
          </a:p>
          <a:p>
            <a:r>
              <a:rPr lang="pl-PL" sz="3200" b="1" dirty="0" smtClean="0"/>
              <a:t>II linia metra </a:t>
            </a:r>
            <a:r>
              <a:rPr lang="pl-PL" sz="3200" dirty="0" smtClean="0"/>
              <a:t>– 326 tys. mieszkańców w promieniu 500 m od stacji</a:t>
            </a:r>
            <a:endParaRPr lang="pl-PL" sz="32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941001" y="5548928"/>
            <a:ext cx="1013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0070C0"/>
                </a:solidFill>
              </a:rPr>
              <a:t>Czy inne korytarze mają szansę na taką demografię ?</a:t>
            </a:r>
            <a:endParaRPr lang="pl-PL" sz="3600" b="1" dirty="0">
              <a:solidFill>
                <a:srgbClr val="0070C0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426017" y="4032690"/>
            <a:ext cx="27572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pl-PL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EIRR = </a:t>
            </a:r>
            <a:r>
              <a:rPr lang="pl-PL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7,11%</a:t>
            </a:r>
            <a:endParaRPr lang="pl-PL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61210" y="977058"/>
            <a:ext cx="1099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 smtClean="0">
                <a:solidFill>
                  <a:schemeClr val="accent2">
                    <a:lumMod val="75000"/>
                  </a:schemeClr>
                </a:solidFill>
              </a:rPr>
              <a:t>DYLEMAT</a:t>
            </a:r>
            <a:r>
              <a:rPr lang="pl-PL" sz="3000" b="1" dirty="0" smtClean="0">
                <a:solidFill>
                  <a:srgbClr val="002060"/>
                </a:solidFill>
              </a:rPr>
              <a:t> – CZY WIĘCEJ LINNI METRA ? </a:t>
            </a:r>
            <a:endParaRPr lang="pl-PL" sz="3000" b="1" dirty="0">
              <a:solidFill>
                <a:srgbClr val="00206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ROZWOJOWE DOT. SYSTEMU TRANSPORTOWEGO</a:t>
            </a:r>
          </a:p>
        </p:txBody>
      </p:sp>
      <p:sp>
        <p:nvSpPr>
          <p:cNvPr id="10" name="Prostokąt 9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</p:spTree>
    <p:extLst>
      <p:ext uri="{BB962C8B-B14F-4D97-AF65-F5344CB8AC3E}">
        <p14:creationId xmlns:p14="http://schemas.microsoft.com/office/powerpoint/2010/main" val="361955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7" y="400111"/>
            <a:ext cx="10762804" cy="6150174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6858000" y="5084717"/>
            <a:ext cx="53340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Przebieg III linii metra z 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Gocławia przez Wisłę, Łuk Siekierkowski, węzeł przesiadkowy 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Metro Racławicka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 linia metra), Służewiec i Okęcie 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9712738" y="400110"/>
            <a:ext cx="2447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Et = 0,92 </a:t>
            </a:r>
            <a:r>
              <a:rPr lang="pl-PL" sz="2800" b="1" dirty="0"/>
              <a:t>– 1,23</a:t>
            </a:r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ROZWOJOWE DOT. SYSTEMU TRANSPORTOWEGO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</p:spTree>
    <p:extLst>
      <p:ext uri="{BB962C8B-B14F-4D97-AF65-F5344CB8AC3E}">
        <p14:creationId xmlns:p14="http://schemas.microsoft.com/office/powerpoint/2010/main" val="162490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10728586" y="406803"/>
            <a:ext cx="1463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Et = 0,72</a:t>
            </a:r>
            <a:endParaRPr lang="pl-PL" sz="2800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41" y="552456"/>
            <a:ext cx="9565245" cy="6273225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0" y="552456"/>
            <a:ext cx="512618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Gocławia przez Wisłę, Łuk Siekierkowski, węzeł przesiadkowy 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Metro Wilanowska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Mokotów, Ochotę do al. Jerozolimskich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ROZWOJOWE DOT. SYSTEMU TRANSPORTOWEGO</a:t>
            </a:r>
          </a:p>
        </p:txBody>
      </p:sp>
    </p:spTree>
    <p:extLst>
      <p:ext uri="{BB962C8B-B14F-4D97-AF65-F5344CB8AC3E}">
        <p14:creationId xmlns:p14="http://schemas.microsoft.com/office/powerpoint/2010/main" val="55926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, mapa&#10;&#10;Opis wygenerowany przy bardzo wysokim poziomie pewności">
            <a:extLst>
              <a:ext uri="{FF2B5EF4-FFF2-40B4-BE49-F238E27FC236}">
                <a16:creationId xmlns="" xmlns:a16="http://schemas.microsoft.com/office/drawing/2014/main" id="{EACAD48B-A3F4-4427-8DF4-FEC34980B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824" y="532263"/>
            <a:ext cx="5327176" cy="589414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0E5C703E-387A-4081-9C13-3919FD19F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2" y="1282222"/>
            <a:ext cx="6910316" cy="4394229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ROZWOJOWE DOT. SYSTEMU TRANSPORTOWEGO</a:t>
            </a:r>
          </a:p>
        </p:txBody>
      </p:sp>
      <p:sp>
        <p:nvSpPr>
          <p:cNvPr id="10" name="Prostokąt 9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</p:spTree>
    <p:extLst>
      <p:ext uri="{BB962C8B-B14F-4D97-AF65-F5344CB8AC3E}">
        <p14:creationId xmlns:p14="http://schemas.microsoft.com/office/powerpoint/2010/main" val="47845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626" y="805014"/>
            <a:ext cx="8042374" cy="5710086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11135" y="1201481"/>
            <a:ext cx="3587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1771650" algn="l"/>
              </a:tabLst>
            </a:pPr>
            <a:r>
              <a:rPr lang="pl-PL" dirty="0" smtClean="0"/>
              <a:t>Uchwała </a:t>
            </a:r>
            <a:r>
              <a:rPr lang="pl-PL" dirty="0"/>
              <a:t>nr LXXXII/2746/2006 z dnia 10 </a:t>
            </a:r>
            <a:r>
              <a:rPr lang="pl-PL" dirty="0" smtClean="0"/>
              <a:t>października 2006 z </a:t>
            </a:r>
            <a:r>
              <a:rPr lang="pl-PL" dirty="0" err="1" smtClean="0"/>
              <a:t>późn</a:t>
            </a:r>
            <a:r>
              <a:rPr lang="pl-PL" dirty="0" smtClean="0"/>
              <a:t>. </a:t>
            </a:r>
            <a:r>
              <a:rPr lang="pl-PL" dirty="0"/>
              <a:t>z</a:t>
            </a:r>
            <a:r>
              <a:rPr lang="pl-PL" dirty="0" smtClean="0"/>
              <a:t>m.</a:t>
            </a:r>
            <a:endParaRPr lang="pl-PL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71279" y="2105893"/>
            <a:ext cx="33494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1771650" algn="l"/>
              </a:tabLst>
            </a:pPr>
            <a:r>
              <a:rPr lang="pl-PL" sz="4400" b="1" dirty="0" smtClean="0">
                <a:solidFill>
                  <a:srgbClr val="002060"/>
                </a:solidFill>
              </a:rPr>
              <a:t>MIJA 15 LAT !</a:t>
            </a:r>
            <a:endParaRPr lang="pl-PL" sz="44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91181" y="3424249"/>
            <a:ext cx="379666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1771650" algn="l"/>
              </a:tabLst>
            </a:pPr>
            <a:r>
              <a:rPr lang="pl-PL" sz="3800" b="1" dirty="0" smtClean="0">
                <a:solidFill>
                  <a:srgbClr val="C00000"/>
                </a:solidFill>
              </a:rPr>
              <a:t>Perspektywa nowego Studium 2030 (2050) ?</a:t>
            </a:r>
            <a:endParaRPr lang="pl-PL" sz="380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HORYZONT STUDIUM</a:t>
            </a:r>
          </a:p>
        </p:txBody>
      </p:sp>
      <p:sp>
        <p:nvSpPr>
          <p:cNvPr id="9" name="Prostokąt 8"/>
          <p:cNvSpPr/>
          <p:nvPr/>
        </p:nvSpPr>
        <p:spPr>
          <a:xfrm>
            <a:off x="0" y="6508690"/>
            <a:ext cx="12192000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</p:spTree>
    <p:extLst>
      <p:ext uri="{BB962C8B-B14F-4D97-AF65-F5344CB8AC3E}">
        <p14:creationId xmlns:p14="http://schemas.microsoft.com/office/powerpoint/2010/main" val="379083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15" y="400110"/>
            <a:ext cx="4809192" cy="645789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B7B7335B-B371-45A3-91A1-45B512C8AC75}"/>
              </a:ext>
            </a:extLst>
          </p:cNvPr>
          <p:cNvSpPr txBox="1"/>
          <p:nvPr/>
        </p:nvSpPr>
        <p:spPr>
          <a:xfrm>
            <a:off x="446255" y="2751892"/>
            <a:ext cx="5803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</a:rPr>
              <a:t>II </a:t>
            </a:r>
            <a:r>
              <a:rPr lang="pl-PL" sz="3200" b="1" dirty="0">
                <a:solidFill>
                  <a:srgbClr val="002060"/>
                </a:solidFill>
              </a:rPr>
              <a:t>LINIA </a:t>
            </a:r>
            <a:r>
              <a:rPr lang="pl-PL" sz="3200" b="1" dirty="0" smtClean="0">
                <a:solidFill>
                  <a:srgbClr val="002060"/>
                </a:solidFill>
              </a:rPr>
              <a:t>METRA NA MARYMONT</a:t>
            </a:r>
            <a:endParaRPr lang="pl-PL" sz="3200" b="1" dirty="0">
              <a:solidFill>
                <a:srgbClr val="00206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ROZWOJOWE DOT. SYSTEMU TRANSPORTOWEGO</a:t>
            </a:r>
          </a:p>
        </p:txBody>
      </p:sp>
      <p:sp>
        <p:nvSpPr>
          <p:cNvPr id="10" name="Prostokąt 9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</p:spTree>
    <p:extLst>
      <p:ext uri="{BB962C8B-B14F-4D97-AF65-F5344CB8AC3E}">
        <p14:creationId xmlns:p14="http://schemas.microsoft.com/office/powerpoint/2010/main" val="141128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9F8AF3A2-32FC-4081-99A7-21238684440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3" y="486732"/>
            <a:ext cx="5571168" cy="62775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44098244-AC31-4BBD-9186-8EB679470428}"/>
              </a:ext>
            </a:extLst>
          </p:cNvPr>
          <p:cNvSpPr/>
          <p:nvPr/>
        </p:nvSpPr>
        <p:spPr>
          <a:xfrm>
            <a:off x="2128127" y="486732"/>
            <a:ext cx="3941807" cy="736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94970" algn="l"/>
              </a:tabLst>
            </a:pPr>
            <a:r>
              <a:rPr lang="pl-PL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roku 2030 - do 4900 poj./godz./przekrój</a:t>
            </a:r>
            <a:endParaRPr lang="pl-PL" sz="1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94970" algn="l"/>
              </a:tabLst>
            </a:pPr>
            <a:r>
              <a:rPr lang="pl-PL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roku 2035 - </a:t>
            </a:r>
            <a:r>
              <a:rPr lang="pl-PL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7500 poj./godz./przekrój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394970" algn="l"/>
              </a:tabLst>
            </a:pPr>
            <a:r>
              <a:rPr lang="pl-PL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roku 2040 - do 9000 poj./godz./przekrój</a:t>
            </a:r>
            <a:endParaRPr lang="pl-PL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="" xmlns:a16="http://schemas.microsoft.com/office/drawing/2014/main" id="{7708D0D5-E39F-467B-9908-BBBB0E57A822}"/>
              </a:ext>
            </a:extLst>
          </p:cNvPr>
          <p:cNvSpPr/>
          <p:nvPr/>
        </p:nvSpPr>
        <p:spPr>
          <a:xfrm>
            <a:off x="0" y="6457890"/>
            <a:ext cx="456710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Przykład prognozy natężenia ruchu na Trasie NS</a:t>
            </a:r>
          </a:p>
          <a:p>
            <a:pPr algn="ctr">
              <a:spcAft>
                <a:spcPts val="0"/>
              </a:spcAft>
            </a:pPr>
            <a:r>
              <a:rPr lang="pl-PL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Rok 2040 – natężenie ruchu samochodowego/godzinę szczytu porannego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672853F1-49E3-46E8-9F57-93FB1D4F8C7D}"/>
              </a:ext>
            </a:extLst>
          </p:cNvPr>
          <p:cNvSpPr txBox="1"/>
          <p:nvPr/>
        </p:nvSpPr>
        <p:spPr>
          <a:xfrm rot="14111557">
            <a:off x="899814" y="3725022"/>
            <a:ext cx="11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Trasa N-S</a:t>
            </a:r>
          </a:p>
        </p:txBody>
      </p:sp>
      <p:pic>
        <p:nvPicPr>
          <p:cNvPr id="11" name="Obraz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50" y="1048004"/>
            <a:ext cx="5774690" cy="508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rostokąt 12">
            <a:extLst>
              <a:ext uri="{FF2B5EF4-FFF2-40B4-BE49-F238E27FC236}">
                <a16:creationId xmlns="" xmlns:a16="http://schemas.microsoft.com/office/drawing/2014/main" id="{C51C3728-12CC-416A-B45E-A940022D5C2B}"/>
              </a:ext>
            </a:extLst>
          </p:cNvPr>
          <p:cNvSpPr/>
          <p:nvPr/>
        </p:nvSpPr>
        <p:spPr>
          <a:xfrm>
            <a:off x="6163450" y="5012721"/>
            <a:ext cx="3952009" cy="107721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l-PL" sz="1600" dirty="0"/>
              <a:t>Dla roku 2040: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GP 2x3, et=1,40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GP 2x3 (z </a:t>
            </a:r>
            <a:r>
              <a:rPr lang="pl-PL" sz="1600" dirty="0" smtClean="0"/>
              <a:t>pasami </a:t>
            </a:r>
            <a:r>
              <a:rPr lang="pl-PL" sz="1600" dirty="0"/>
              <a:t>autobusowymi), </a:t>
            </a:r>
            <a:r>
              <a:rPr lang="pl-PL" sz="1600" dirty="0" smtClean="0"/>
              <a:t>et=1,23</a:t>
            </a:r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GP 2x2, et=1,55</a:t>
            </a:r>
            <a:endParaRPr lang="pl-PL" sz="1600" dirty="0">
              <a:effectLst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672853F1-49E3-46E8-9F57-93FB1D4F8C7D}"/>
              </a:ext>
            </a:extLst>
          </p:cNvPr>
          <p:cNvSpPr txBox="1"/>
          <p:nvPr/>
        </p:nvSpPr>
        <p:spPr>
          <a:xfrm rot="17213014">
            <a:off x="426693" y="1530109"/>
            <a:ext cx="11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Trasa N-S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672853F1-49E3-46E8-9F57-93FB1D4F8C7D}"/>
              </a:ext>
            </a:extLst>
          </p:cNvPr>
          <p:cNvSpPr txBox="1"/>
          <p:nvPr/>
        </p:nvSpPr>
        <p:spPr>
          <a:xfrm rot="12156301">
            <a:off x="2710740" y="5366664"/>
            <a:ext cx="11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Trasa N-S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="" xmlns:a16="http://schemas.microsoft.com/office/drawing/2014/main" id="{988FE893-3384-4ECF-83A2-6E6EB261F96B}"/>
              </a:ext>
            </a:extLst>
          </p:cNvPr>
          <p:cNvSpPr/>
          <p:nvPr/>
        </p:nvSpPr>
        <p:spPr>
          <a:xfrm>
            <a:off x="8096920" y="432933"/>
            <a:ext cx="4070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394970" algn="l"/>
              </a:tabLst>
            </a:pPr>
            <a:r>
              <a:rPr lang="pl-PL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DYLEMAT</a:t>
            </a:r>
            <a:r>
              <a:rPr lang="pl-PL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- Trasa NS ?</a:t>
            </a:r>
            <a:endParaRPr lang="pl-PL" sz="2800" b="1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ROZWOJOWE DOT. SYSTEMU TRANSPORTOWEGO</a:t>
            </a:r>
          </a:p>
        </p:txBody>
      </p:sp>
    </p:spTree>
    <p:extLst>
      <p:ext uri="{BB962C8B-B14F-4D97-AF65-F5344CB8AC3E}">
        <p14:creationId xmlns:p14="http://schemas.microsoft.com/office/powerpoint/2010/main" val="242254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9F8AF3A2-32FC-4081-99A7-21238684440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3" y="486732"/>
            <a:ext cx="5571168" cy="62775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988FE893-3384-4ECF-83A2-6E6EB261F96B}"/>
              </a:ext>
            </a:extLst>
          </p:cNvPr>
          <p:cNvSpPr/>
          <p:nvPr/>
        </p:nvSpPr>
        <p:spPr>
          <a:xfrm>
            <a:off x="8096920" y="432933"/>
            <a:ext cx="4070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394970" algn="l"/>
              </a:tabLst>
            </a:pPr>
            <a:r>
              <a:rPr lang="pl-PL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DYLEMAT</a:t>
            </a:r>
            <a:r>
              <a:rPr lang="pl-PL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- Trasa NS ?</a:t>
            </a:r>
            <a:endParaRPr lang="pl-PL" sz="2800" b="1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44098244-AC31-4BBD-9186-8EB679470428}"/>
              </a:ext>
            </a:extLst>
          </p:cNvPr>
          <p:cNvSpPr/>
          <p:nvPr/>
        </p:nvSpPr>
        <p:spPr>
          <a:xfrm>
            <a:off x="2128127" y="486732"/>
            <a:ext cx="3941807" cy="736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94970" algn="l"/>
              </a:tabLst>
            </a:pPr>
            <a:r>
              <a:rPr lang="pl-PL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roku 2030 - do 4900 poj./godz./przekrój</a:t>
            </a:r>
            <a:endParaRPr lang="pl-PL" sz="1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94970" algn="l"/>
              </a:tabLst>
            </a:pPr>
            <a:r>
              <a:rPr lang="pl-PL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roku 2035 - </a:t>
            </a:r>
            <a:r>
              <a:rPr lang="pl-PL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7500 poj./godz./przekrój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394970" algn="l"/>
              </a:tabLst>
            </a:pPr>
            <a:r>
              <a:rPr lang="pl-PL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roku 2040 - do 9000 poj./godz./przekrój</a:t>
            </a:r>
            <a:endParaRPr lang="pl-PL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="" xmlns:a16="http://schemas.microsoft.com/office/drawing/2014/main" id="{7708D0D5-E39F-467B-9908-BBBB0E57A822}"/>
              </a:ext>
            </a:extLst>
          </p:cNvPr>
          <p:cNvSpPr/>
          <p:nvPr/>
        </p:nvSpPr>
        <p:spPr>
          <a:xfrm>
            <a:off x="0" y="6457890"/>
            <a:ext cx="456710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Przykład prognozy natężenia ruchu na Trasie NS</a:t>
            </a:r>
          </a:p>
          <a:p>
            <a:pPr algn="ctr">
              <a:spcAft>
                <a:spcPts val="0"/>
              </a:spcAft>
            </a:pPr>
            <a:r>
              <a:rPr lang="pl-PL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Rok 2040 – natężenie ruchu samochodowego/godzinę szczytu porannego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672853F1-49E3-46E8-9F57-93FB1D4F8C7D}"/>
              </a:ext>
            </a:extLst>
          </p:cNvPr>
          <p:cNvSpPr txBox="1"/>
          <p:nvPr/>
        </p:nvSpPr>
        <p:spPr>
          <a:xfrm rot="14111557">
            <a:off x="899814" y="3725022"/>
            <a:ext cx="11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Trasa N-S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672853F1-49E3-46E8-9F57-93FB1D4F8C7D}"/>
              </a:ext>
            </a:extLst>
          </p:cNvPr>
          <p:cNvSpPr txBox="1"/>
          <p:nvPr/>
        </p:nvSpPr>
        <p:spPr>
          <a:xfrm rot="17213014">
            <a:off x="426693" y="1530109"/>
            <a:ext cx="11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Trasa N-S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672853F1-49E3-46E8-9F57-93FB1D4F8C7D}"/>
              </a:ext>
            </a:extLst>
          </p:cNvPr>
          <p:cNvSpPr txBox="1"/>
          <p:nvPr/>
        </p:nvSpPr>
        <p:spPr>
          <a:xfrm rot="12156301">
            <a:off x="2710740" y="5366664"/>
            <a:ext cx="11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Trasa N-S</a:t>
            </a:r>
          </a:p>
        </p:txBody>
      </p:sp>
      <p:pic>
        <p:nvPicPr>
          <p:cNvPr id="16" name="Obraz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87" y="3223133"/>
            <a:ext cx="6156659" cy="35411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6390967" y="1158985"/>
            <a:ext cx="50898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Koszt:</a:t>
            </a:r>
          </a:p>
          <a:p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 2x3 – 3,2 mld zł</a:t>
            </a:r>
          </a:p>
          <a:p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 2x2 – 2,1 mld zł</a:t>
            </a:r>
          </a:p>
          <a:p>
            <a:endParaRPr lang="pl-PL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Zabranie pasażerów z TZ w godzinie szczytu:</a:t>
            </a:r>
          </a:p>
          <a:p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 2x3 – 3850 os.</a:t>
            </a:r>
          </a:p>
          <a:p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 2x2 – 2890 os.</a:t>
            </a:r>
            <a:endParaRPr lang="pl-PL" dirty="0"/>
          </a:p>
        </p:txBody>
      </p:sp>
      <p:sp>
        <p:nvSpPr>
          <p:cNvPr id="13" name="Prostokąt 12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ROZWOJOWE DOT. SYSTEMU TRANSPORTOWEGO</a:t>
            </a:r>
          </a:p>
        </p:txBody>
      </p:sp>
    </p:spTree>
    <p:extLst>
      <p:ext uri="{BB962C8B-B14F-4D97-AF65-F5344CB8AC3E}">
        <p14:creationId xmlns:p14="http://schemas.microsoft.com/office/powerpoint/2010/main" val="400466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D7EE6C0C-FEFD-434D-8BE0-71C4258BDCF4}"/>
              </a:ext>
            </a:extLst>
          </p:cNvPr>
          <p:cNvSpPr/>
          <p:nvPr/>
        </p:nvSpPr>
        <p:spPr>
          <a:xfrm>
            <a:off x="9089356" y="446718"/>
            <a:ext cx="320316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394970" algn="l"/>
              </a:tabLst>
            </a:pPr>
            <a:r>
              <a:rPr lang="pl-PL" sz="2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DYLEMAT</a:t>
            </a:r>
            <a:r>
              <a:rPr lang="pl-PL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TOG</a:t>
            </a:r>
            <a:r>
              <a:rPr lang="pl-PL" sz="26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l-PL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pl-PL" sz="2600" b="1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Obraz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940"/>
            <a:ext cx="5762625" cy="6165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az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713" y="889638"/>
            <a:ext cx="6205287" cy="37418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/>
          <p:cNvSpPr/>
          <p:nvPr/>
        </p:nvSpPr>
        <p:spPr>
          <a:xfrm>
            <a:off x="11140868" y="889638"/>
            <a:ext cx="1067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l-PL" baseline="-25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2,23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ROZWOJOWE DOT. SYSTEMU TRANSPORTOWEGO</a:t>
            </a:r>
          </a:p>
        </p:txBody>
      </p:sp>
    </p:spTree>
    <p:extLst>
      <p:ext uri="{BB962C8B-B14F-4D97-AF65-F5344CB8AC3E}">
        <p14:creationId xmlns:p14="http://schemas.microsoft.com/office/powerpoint/2010/main" val="323085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940"/>
            <a:ext cx="5762625" cy="6165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4"/>
          <a:stretch/>
        </p:blipFill>
        <p:spPr>
          <a:xfrm>
            <a:off x="5951630" y="1184974"/>
            <a:ext cx="2960424" cy="282591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059" y="1184974"/>
            <a:ext cx="2956560" cy="2811780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5961619" y="4149424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Skomplikowane</a:t>
            </a:r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węzły drogowe z Trasą 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Siekierkowską i Trasą S8</a:t>
            </a:r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>
            <a:off x="6041033" y="588277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Koszt budowy – 2,2 mld zł</a:t>
            </a:r>
            <a:endParaRPr lang="pl-PL" sz="2000" dirty="0"/>
          </a:p>
        </p:txBody>
      </p:sp>
      <p:sp>
        <p:nvSpPr>
          <p:cNvPr id="12" name="Prostokąt 11"/>
          <p:cNvSpPr/>
          <p:nvPr/>
        </p:nvSpPr>
        <p:spPr>
          <a:xfrm>
            <a:off x="5852170" y="4951401"/>
            <a:ext cx="64737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Zabranie pasażerów z TZ</a:t>
            </a:r>
          </a:p>
          <a:p>
            <a:pPr algn="ctr"/>
            <a:r>
              <a:rPr lang="pl-PL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ok. 2000 podróży/godzinę szczytu </a:t>
            </a:r>
            <a:endParaRPr lang="pl-PL" sz="2000" dirty="0"/>
          </a:p>
        </p:txBody>
      </p:sp>
      <p:sp>
        <p:nvSpPr>
          <p:cNvPr id="14" name="Prostokąt 13">
            <a:extLst>
              <a:ext uri="{FF2B5EF4-FFF2-40B4-BE49-F238E27FC236}">
                <a16:creationId xmlns="" xmlns:a16="http://schemas.microsoft.com/office/drawing/2014/main" id="{D7EE6C0C-FEFD-434D-8BE0-71C4258BDCF4}"/>
              </a:ext>
            </a:extLst>
          </p:cNvPr>
          <p:cNvSpPr/>
          <p:nvPr/>
        </p:nvSpPr>
        <p:spPr>
          <a:xfrm>
            <a:off x="9089356" y="446718"/>
            <a:ext cx="320316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394970" algn="l"/>
              </a:tabLst>
            </a:pPr>
            <a:r>
              <a:rPr lang="pl-PL" sz="2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DYLEMAT</a:t>
            </a:r>
            <a:r>
              <a:rPr lang="pl-PL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TOG</a:t>
            </a:r>
            <a:r>
              <a:rPr lang="pl-PL" sz="26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l-PL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pl-PL" sz="2600" b="1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ROZWOJOWE DOT. SYSTEMU TRANSPORTOWEGO</a:t>
            </a:r>
          </a:p>
        </p:txBody>
      </p:sp>
    </p:spTree>
    <p:extLst>
      <p:ext uri="{BB962C8B-B14F-4D97-AF65-F5344CB8AC3E}">
        <p14:creationId xmlns:p14="http://schemas.microsoft.com/office/powerpoint/2010/main" val="245387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F369CDC2-BD24-473E-9C39-9C3281424E63}"/>
              </a:ext>
            </a:extLst>
          </p:cNvPr>
          <p:cNvSpPr/>
          <p:nvPr/>
        </p:nvSpPr>
        <p:spPr>
          <a:xfrm>
            <a:off x="5975497" y="484049"/>
            <a:ext cx="58739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DYLEMAT</a:t>
            </a:r>
            <a:r>
              <a:rPr lang="pl-PL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TMP, </a:t>
            </a:r>
            <a: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odcinek Modlińska – TOG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DB13A50D-F64D-452B-96F5-0969D0B93056}"/>
              </a:ext>
            </a:extLst>
          </p:cNvPr>
          <p:cNvSpPr/>
          <p:nvPr/>
        </p:nvSpPr>
        <p:spPr>
          <a:xfrm>
            <a:off x="539741" y="5671908"/>
            <a:ext cx="11309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 </a:t>
            </a:r>
            <a:r>
              <a:rPr lang="pl-PL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2x2 </a:t>
            </a:r>
            <a:r>
              <a:rPr lang="pl-PL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 Modlińskiej </a:t>
            </a:r>
            <a:r>
              <a:rPr lang="pl-PL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pl-PL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Płochocińskiej ze </a:t>
            </a:r>
            <a:r>
              <a:rPr lang="pl-PL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względu na </a:t>
            </a:r>
            <a:r>
              <a:rPr lang="pl-PL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natężenia </a:t>
            </a:r>
            <a:r>
              <a:rPr lang="pl-PL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ruchu oraz powiązanie </a:t>
            </a:r>
            <a:r>
              <a:rPr lang="pl-PL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DW 633 (ul. Płochocińska</a:t>
            </a:r>
            <a:r>
              <a:rPr lang="pl-PL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pl-PL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pl-PL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2x2 na wschód od ul. Płochocińskiej </a:t>
            </a:r>
            <a:endParaRPr lang="pl-PL" sz="16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1x2 do </a:t>
            </a:r>
            <a:r>
              <a:rPr lang="pl-PL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Marek </a:t>
            </a:r>
            <a:r>
              <a:rPr lang="pl-PL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 połączenie lokalne</a:t>
            </a:r>
            <a:endParaRPr lang="pl-PL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9253255E-A871-4129-98E1-760F9B751F6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7410" y="884159"/>
            <a:ext cx="11117179" cy="48255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rostokąt 6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ROZWOJOWE DOT. SYSTEMU TRANSPORTOWEGO</a:t>
            </a:r>
          </a:p>
        </p:txBody>
      </p:sp>
      <p:sp>
        <p:nvSpPr>
          <p:cNvPr id="10" name="Prostokąt 9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</p:spTree>
    <p:extLst>
      <p:ext uri="{BB962C8B-B14F-4D97-AF65-F5344CB8AC3E}">
        <p14:creationId xmlns:p14="http://schemas.microsoft.com/office/powerpoint/2010/main" val="153243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B5D083D2-975B-4631-933F-F175D61356D0}"/>
              </a:ext>
            </a:extLst>
          </p:cNvPr>
          <p:cNvSpPr/>
          <p:nvPr/>
        </p:nvSpPr>
        <p:spPr>
          <a:xfrm>
            <a:off x="0" y="2257358"/>
            <a:ext cx="23997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DYLEMAT</a:t>
            </a:r>
            <a:r>
              <a:rPr lang="pl-P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-Trasa Krasińskiego ?</a:t>
            </a:r>
            <a:endParaRPr lang="pl-PL" sz="2400" b="1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Obraz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388" y="567977"/>
            <a:ext cx="4946073" cy="295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96388" y="3575619"/>
            <a:ext cx="4946073" cy="29445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az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588" y="567977"/>
            <a:ext cx="4766691" cy="3007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6134" y="3743486"/>
            <a:ext cx="4766145" cy="28908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596889" y="1997766"/>
            <a:ext cx="107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3800 p/h</a:t>
            </a:r>
            <a:endParaRPr lang="pl-PL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8662988" y="2046260"/>
            <a:ext cx="122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2400 os./h</a:t>
            </a:r>
            <a:endParaRPr lang="pl-PL" b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8662987" y="4863211"/>
            <a:ext cx="122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6000 os./h</a:t>
            </a:r>
            <a:endParaRPr lang="pl-PL" b="1" dirty="0"/>
          </a:p>
        </p:txBody>
      </p:sp>
      <p:sp>
        <p:nvSpPr>
          <p:cNvPr id="13" name="Prostokąt 12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ROZWOJOWE DOT. SYSTEMU TRANSPORTOWEGO</a:t>
            </a:r>
          </a:p>
        </p:txBody>
      </p:sp>
    </p:spTree>
    <p:extLst>
      <p:ext uri="{BB962C8B-B14F-4D97-AF65-F5344CB8AC3E}">
        <p14:creationId xmlns:p14="http://schemas.microsoft.com/office/powerpoint/2010/main" val="165278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0373" y="400110"/>
            <a:ext cx="7131627" cy="60890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>
            <a:extLst>
              <a:ext uri="{FF2B5EF4-FFF2-40B4-BE49-F238E27FC236}">
                <a16:creationId xmlns="" xmlns:a16="http://schemas.microsoft.com/office/drawing/2014/main" id="{73A6DE23-EE43-49A5-A7C7-DAE2D98E5650}"/>
              </a:ext>
            </a:extLst>
          </p:cNvPr>
          <p:cNvSpPr/>
          <p:nvPr/>
        </p:nvSpPr>
        <p:spPr>
          <a:xfrm>
            <a:off x="47766" y="710506"/>
            <a:ext cx="5204717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sz="19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Obwodnica Śródmiejska G/GP ?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sz="19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Zachodni przebieg ul. Towarową z układem Krzyżanowskiego/</a:t>
            </a:r>
            <a:r>
              <a:rPr lang="pl-PL" sz="19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Nowokarolkowa</a:t>
            </a:r>
            <a:r>
              <a:rPr lang="pl-PL" sz="19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sz="19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Wewnątrz obwodnicy – nie więcej niż Z ?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sz="19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Wyjątek Wisłostrada – maks. G ?</a:t>
            </a:r>
            <a:endParaRPr lang="pl-PL" sz="19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="" xmlns:a16="http://schemas.microsoft.com/office/drawing/2014/main" id="{73A6DE23-EE43-49A5-A7C7-DAE2D98E5650}"/>
              </a:ext>
            </a:extLst>
          </p:cNvPr>
          <p:cNvSpPr/>
          <p:nvPr/>
        </p:nvSpPr>
        <p:spPr>
          <a:xfrm>
            <a:off x="72409" y="4732192"/>
            <a:ext cx="49633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2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Co z Obwodnicą Ekspresową – działa niekorzystnie z punktu widzenia rozrządu ruchu i niezawodności układu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73A6DE23-EE43-49A5-A7C7-DAE2D98E5650}"/>
              </a:ext>
            </a:extLst>
          </p:cNvPr>
          <p:cNvSpPr/>
          <p:nvPr/>
        </p:nvSpPr>
        <p:spPr>
          <a:xfrm>
            <a:off x="47767" y="2913709"/>
            <a:ext cx="50126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2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Obwodnica Miejska – niepełna bez części TMP i bez TOG ?</a:t>
            </a:r>
          </a:p>
          <a:p>
            <a:pPr algn="just">
              <a:spcAft>
                <a:spcPts val="0"/>
              </a:spcAft>
            </a:pP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l-PL" sz="2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Nowe trasy mostowe – Krasińskiego i Na Zaporze ?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ROZWOJOWE DOT. SYSTEMU TRANSPORTOWEGO</a:t>
            </a:r>
          </a:p>
        </p:txBody>
      </p:sp>
      <p:sp>
        <p:nvSpPr>
          <p:cNvPr id="10" name="Prostokąt 9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</p:spTree>
    <p:extLst>
      <p:ext uri="{BB962C8B-B14F-4D97-AF65-F5344CB8AC3E}">
        <p14:creationId xmlns:p14="http://schemas.microsoft.com/office/powerpoint/2010/main" val="428841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702463" y="2434437"/>
            <a:ext cx="6632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/>
              <a:t>Zapraszam do dyskusji</a:t>
            </a:r>
          </a:p>
          <a:p>
            <a:pPr algn="ctr"/>
            <a:r>
              <a:rPr lang="pl-PL" sz="4000" dirty="0" smtClean="0"/>
              <a:t>a.brzezinski@il.pw.edu.pl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8443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2878282"/>
            <a:ext cx="12192000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pl-PL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UWARUNKOWANIA ZEWNĘTRZNE</a:t>
            </a:r>
          </a:p>
        </p:txBody>
      </p:sp>
    </p:spTree>
    <p:extLst>
      <p:ext uri="{BB962C8B-B14F-4D97-AF65-F5344CB8AC3E}">
        <p14:creationId xmlns:p14="http://schemas.microsoft.com/office/powerpoint/2010/main" val="217113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UWARUNKOWANIA ZEWNĘTRZNE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37" y="499150"/>
            <a:ext cx="7277100" cy="5640208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544264"/>
            <a:ext cx="39770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b="1" dirty="0"/>
              <a:t>Centralny Port </a:t>
            </a:r>
            <a:r>
              <a:rPr lang="pl-PL" sz="2200" b="1" dirty="0" smtClean="0"/>
              <a:t>Komunikacyjny</a:t>
            </a:r>
          </a:p>
          <a:p>
            <a:pPr algn="ctr"/>
            <a:r>
              <a:rPr lang="pl-PL" sz="2200" b="1" dirty="0" smtClean="0"/>
              <a:t>(Port Lotniczy Solidarność)</a:t>
            </a:r>
          </a:p>
          <a:p>
            <a:pPr algn="ctr"/>
            <a:r>
              <a:rPr lang="pl-PL" sz="2200" b="1" dirty="0" smtClean="0"/>
              <a:t>37 km na zachód od Warszawy</a:t>
            </a:r>
          </a:p>
          <a:p>
            <a:pPr algn="ctr"/>
            <a:r>
              <a:rPr lang="pl-PL" sz="2200" b="1" dirty="0" smtClean="0"/>
              <a:t>I etap - 45 </a:t>
            </a:r>
            <a:r>
              <a:rPr lang="pl-PL" sz="2200" b="1" dirty="0"/>
              <a:t>mln </a:t>
            </a:r>
            <a:r>
              <a:rPr lang="pl-PL" sz="2200" b="1" dirty="0" smtClean="0"/>
              <a:t>pas. rocznie</a:t>
            </a:r>
            <a:endParaRPr lang="pl-PL" sz="2200" b="1" dirty="0"/>
          </a:p>
        </p:txBody>
      </p:sp>
      <p:sp>
        <p:nvSpPr>
          <p:cNvPr id="2" name="pole tekstowe 1"/>
          <p:cNvSpPr txBox="1"/>
          <p:nvPr/>
        </p:nvSpPr>
        <p:spPr>
          <a:xfrm>
            <a:off x="0" y="3098226"/>
            <a:ext cx="407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C00000"/>
                </a:solidFill>
              </a:rPr>
              <a:t>Co z Portem Lotniczym im. Fryderyka Chopina ?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6508690"/>
            <a:ext cx="12192000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4731328" y="5768357"/>
            <a:ext cx="129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Źródło CPK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407302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UWARUNKOWANIA ZEWNĘTRZNE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666459" y="4210493"/>
            <a:ext cx="5149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C00000"/>
                </a:solidFill>
              </a:rPr>
              <a:t>Co to oznacza dla układu linii kolejowych w Warszawie i roli dworców ?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3234" y="108050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000" b="1" cap="small" dirty="0"/>
              <a:t>Polska na dobrych torach</a:t>
            </a:r>
          </a:p>
          <a:p>
            <a:pPr algn="just"/>
            <a:r>
              <a:rPr lang="pl-PL" sz="2000" dirty="0" smtClean="0"/>
              <a:t>Część </a:t>
            </a:r>
            <a:r>
              <a:rPr lang="pl-PL" sz="2000" dirty="0"/>
              <a:t>kolejowa Programu CPK zakłada budowę </a:t>
            </a:r>
            <a:r>
              <a:rPr lang="pl-PL" sz="2000" b="1" dirty="0">
                <a:solidFill>
                  <a:srgbClr val="C00000"/>
                </a:solidFill>
              </a:rPr>
              <a:t>1600 km nowych linii</a:t>
            </a:r>
            <a:r>
              <a:rPr lang="pl-PL" sz="2000" dirty="0"/>
              <a:t> prowadzących z </a:t>
            </a:r>
            <a:r>
              <a:rPr lang="pl-PL" sz="2000" b="1" dirty="0"/>
              <a:t>10 kierunków</a:t>
            </a:r>
            <a:r>
              <a:rPr lang="pl-PL" sz="2000" dirty="0"/>
              <a:t> </a:t>
            </a:r>
            <a:r>
              <a:rPr lang="pl-PL" sz="2000" dirty="0" smtClean="0"/>
              <a:t>(szprych) do </a:t>
            </a:r>
            <a:r>
              <a:rPr lang="pl-PL" sz="2000" dirty="0"/>
              <a:t>Portu Lotniczego Solidarność i Warszawy. </a:t>
            </a:r>
          </a:p>
          <a:p>
            <a:pPr algn="just"/>
            <a:endParaRPr lang="pl-PL" sz="2000" dirty="0" smtClean="0"/>
          </a:p>
          <a:p>
            <a:pPr algn="just"/>
            <a:r>
              <a:rPr lang="pl-PL" sz="2000" dirty="0" smtClean="0"/>
              <a:t>W </a:t>
            </a:r>
            <a:r>
              <a:rPr lang="pl-PL" sz="2000" dirty="0"/>
              <a:t>ramach </a:t>
            </a:r>
            <a:r>
              <a:rPr lang="pl-PL" sz="2000" b="1" dirty="0"/>
              <a:t>etapu zero</a:t>
            </a:r>
            <a:r>
              <a:rPr lang="pl-PL" sz="2000" dirty="0"/>
              <a:t>, </a:t>
            </a:r>
            <a:r>
              <a:rPr lang="pl-PL" sz="2000" dirty="0" smtClean="0"/>
              <a:t>jeszcze przed </a:t>
            </a:r>
            <a:r>
              <a:rPr lang="pl-PL" sz="2000" dirty="0"/>
              <a:t>uzyskaniem przez Port Solidarność zdolności operacyjnej, wybudowane zostanie </a:t>
            </a:r>
            <a:r>
              <a:rPr lang="pl-PL" sz="2000" b="1" dirty="0"/>
              <a:t>140 km</a:t>
            </a:r>
            <a:r>
              <a:rPr lang="pl-PL" sz="2000" dirty="0"/>
              <a:t> nowych linii, głównie na trasie </a:t>
            </a:r>
            <a:r>
              <a:rPr lang="pl-PL" sz="2000" b="1" dirty="0"/>
              <a:t>Warszawa</a:t>
            </a:r>
            <a:r>
              <a:rPr lang="pl-PL" sz="2000" dirty="0"/>
              <a:t> - </a:t>
            </a:r>
            <a:r>
              <a:rPr lang="pl-PL" sz="2000" b="1" dirty="0"/>
              <a:t>CPK</a:t>
            </a:r>
            <a:r>
              <a:rPr lang="pl-PL" sz="2000" dirty="0"/>
              <a:t> – </a:t>
            </a:r>
            <a:r>
              <a:rPr lang="pl-PL" sz="2000" b="1" dirty="0"/>
              <a:t>Łódź</a:t>
            </a:r>
            <a:r>
              <a:rPr lang="pl-PL" sz="2000" dirty="0"/>
              <a:t>. Pozostałe inwestycje </a:t>
            </a:r>
            <a:r>
              <a:rPr lang="pl-PL" sz="2000" b="1" dirty="0" smtClean="0"/>
              <a:t>do </a:t>
            </a:r>
            <a:r>
              <a:rPr lang="pl-PL" sz="2000" b="1" dirty="0"/>
              <a:t>2040 r.</a:t>
            </a:r>
            <a:endParaRPr lang="pl-PL" sz="2000" dirty="0">
              <a:effectLst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2469" y="1165136"/>
            <a:ext cx="5709531" cy="4615017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6508690"/>
            <a:ext cx="12192000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6482469" y="5410821"/>
            <a:ext cx="129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Źródło CPK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127318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UWARUNKOWANIA ZEWNĘTRZNE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136214" y="4056801"/>
            <a:ext cx="4008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C00000"/>
                </a:solidFill>
              </a:rPr>
              <a:t>które może mieć istotny wpływ na funkcjonowanie układu drogowego Warszawy</a:t>
            </a:r>
          </a:p>
          <a:p>
            <a:pPr algn="ctr"/>
            <a:endParaRPr lang="pl-PL" sz="2400" b="1" dirty="0" smtClean="0">
              <a:solidFill>
                <a:srgbClr val="C00000"/>
              </a:solidFill>
            </a:endParaRPr>
          </a:p>
          <a:p>
            <a:pPr algn="ctr"/>
            <a:r>
              <a:rPr lang="pl-PL" sz="2400" b="1" dirty="0" smtClean="0">
                <a:solidFill>
                  <a:srgbClr val="C00000"/>
                </a:solidFill>
              </a:rPr>
              <a:t>Zmiana roli obwodnicy ekspresowej ?</a:t>
            </a:r>
            <a:endParaRPr lang="pl-PL" sz="2400" b="1" dirty="0">
              <a:solidFill>
                <a:srgbClr val="C00000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55" y="400111"/>
            <a:ext cx="7910946" cy="643816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36215" y="756871"/>
            <a:ext cx="400862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/>
              <a:t>Wrzesień 2019 - </a:t>
            </a:r>
            <a:r>
              <a:rPr lang="pl-PL" sz="2000" b="1" dirty="0"/>
              <a:t>GDDKiA </a:t>
            </a:r>
            <a:r>
              <a:rPr lang="pl-PL" sz="2000" b="1" dirty="0" smtClean="0"/>
              <a:t>przedstawia  wyniki studium korytarzowego i </a:t>
            </a:r>
            <a:r>
              <a:rPr lang="pl-PL" sz="2000" b="1" dirty="0" smtClean="0">
                <a:solidFill>
                  <a:srgbClr val="002060"/>
                </a:solidFill>
              </a:rPr>
              <a:t>4 </a:t>
            </a:r>
            <a:r>
              <a:rPr lang="pl-PL" sz="2000" b="1" dirty="0">
                <a:solidFill>
                  <a:srgbClr val="002060"/>
                </a:solidFill>
              </a:rPr>
              <a:t>warianty </a:t>
            </a:r>
            <a:r>
              <a:rPr lang="pl-PL" sz="2000" b="1" dirty="0"/>
              <a:t>przebiegu nowej trasy S10 oraz </a:t>
            </a:r>
            <a:r>
              <a:rPr lang="pl-PL" sz="2000" b="1" dirty="0">
                <a:solidFill>
                  <a:srgbClr val="002060"/>
                </a:solidFill>
              </a:rPr>
              <a:t>dużej Obwodnicy Aglomeracji Warszawskiej</a:t>
            </a:r>
            <a:r>
              <a:rPr lang="pl-PL" sz="2000" b="1" dirty="0" smtClean="0"/>
              <a:t>. </a:t>
            </a:r>
          </a:p>
          <a:p>
            <a:pPr algn="ctr"/>
            <a:endParaRPr lang="pl-PL" sz="2000" b="1" dirty="0" smtClean="0"/>
          </a:p>
          <a:p>
            <a:pPr algn="ctr"/>
            <a:endParaRPr lang="pl-PL" sz="2000" b="1" dirty="0"/>
          </a:p>
          <a:p>
            <a:pPr algn="ctr"/>
            <a:r>
              <a:rPr lang="pl-PL" sz="2000" b="1" dirty="0" smtClean="0"/>
              <a:t>Planowane jest nowe</a:t>
            </a:r>
            <a:r>
              <a:rPr lang="pl-PL" sz="2000" b="1" dirty="0"/>
              <a:t>, drogowe zamierzenie </a:t>
            </a:r>
            <a:r>
              <a:rPr lang="pl-PL" sz="2000" b="1" dirty="0" smtClean="0"/>
              <a:t>inwestycyjne…</a:t>
            </a:r>
            <a:endParaRPr lang="pl-PL" sz="2000" b="1" dirty="0"/>
          </a:p>
        </p:txBody>
      </p:sp>
      <p:sp>
        <p:nvSpPr>
          <p:cNvPr id="7" name="Prostokąt 6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4281055" y="6139357"/>
            <a:ext cx="24880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/>
              <a:t>Źródło Gazeta Wyborcza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248769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3148445"/>
            <a:ext cx="12192000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DOTYCZĄCE </a:t>
            </a:r>
            <a:r>
              <a:rPr lang="pl-PL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ZAŁOŻEŃ ROZWOJOWYCH</a:t>
            </a:r>
            <a:endParaRPr lang="pl-PL" sz="32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DYLEMATY DOTYCZĄCE </a:t>
            </a:r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ZAŁOŻEŃ ROZWOJOWYCH</a:t>
            </a:r>
            <a:endParaRPr lang="pl-PL" sz="20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Obraz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136" y="400110"/>
            <a:ext cx="5472223" cy="635156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rostokąt 8"/>
          <p:cNvSpPr/>
          <p:nvPr/>
        </p:nvSpPr>
        <p:spPr>
          <a:xfrm>
            <a:off x="74726" y="1471515"/>
            <a:ext cx="662741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771650" algn="l"/>
              </a:tabLst>
            </a:pPr>
            <a:r>
              <a:rPr lang="pl-PL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Docelowo: </a:t>
            </a:r>
            <a:r>
              <a:rPr lang="pl-PL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2,4 </a:t>
            </a:r>
            <a:r>
              <a:rPr lang="pl-PL" sz="2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l-PL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mln </a:t>
            </a:r>
            <a:r>
              <a:rPr lang="pl-PL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mieszkających </a:t>
            </a:r>
            <a:r>
              <a:rPr lang="pl-PL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Aft>
                <a:spcPts val="0"/>
              </a:spcAft>
              <a:tabLst>
                <a:tab pos="1771650" algn="l"/>
              </a:tabLst>
            </a:pPr>
            <a:r>
              <a:rPr lang="pl-PL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Wzrost o 20% ?</a:t>
            </a:r>
          </a:p>
          <a:p>
            <a:pPr>
              <a:spcAft>
                <a:spcPts val="0"/>
              </a:spcAft>
              <a:tabLst>
                <a:tab pos="1771650" algn="l"/>
              </a:tabLst>
            </a:pPr>
            <a:endParaRPr lang="pl-PL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771650" algn="l"/>
              </a:tabLst>
            </a:pPr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Liczba 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miejsc </a:t>
            </a:r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pracy: </a:t>
            </a:r>
            <a:r>
              <a:rPr lang="pl-PL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1,88</a:t>
            </a:r>
            <a:r>
              <a:rPr lang="pl-PL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mln</a:t>
            </a:r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spcAft>
                <a:spcPts val="0"/>
              </a:spcAft>
              <a:tabLst>
                <a:tab pos="1771650" algn="l"/>
              </a:tabLst>
            </a:pPr>
            <a:endParaRPr lang="pl-PL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771650" algn="l"/>
              </a:tabLst>
            </a:pPr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Dzisiaj gęstość – 3437 osób/km</a:t>
            </a:r>
            <a:r>
              <a:rPr lang="pl-PL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spcAft>
                <a:spcPts val="0"/>
              </a:spcAft>
              <a:tabLst>
                <a:tab pos="1771650" algn="l"/>
              </a:tabLst>
            </a:pPr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Docelowo – 5000 osób/km</a:t>
            </a:r>
            <a:r>
              <a:rPr lang="pl-PL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pl-P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Aft>
                <a:spcPts val="0"/>
              </a:spcAft>
              <a:tabLst>
                <a:tab pos="1771650" algn="l"/>
              </a:tabLst>
            </a:pPr>
            <a:r>
              <a:rPr lang="pl-PL" sz="1600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(Kopenhaga – 5800, Wiedeń – 4326, Praga – 2408, Budapeszt – 3348)</a:t>
            </a:r>
          </a:p>
          <a:p>
            <a:pPr>
              <a:spcAft>
                <a:spcPts val="0"/>
              </a:spcAft>
              <a:tabLst>
                <a:tab pos="1771650" algn="l"/>
              </a:tabLst>
            </a:pPr>
            <a:endParaRPr lang="pl-PL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771650" algn="l"/>
              </a:tabLst>
            </a:pPr>
            <a:endParaRPr lang="pl-PL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771650" algn="l"/>
              </a:tabLst>
            </a:pPr>
            <a:r>
              <a:rPr lang="pl-PL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Scenariusz stagnacyjny czy rozwojowy ?</a:t>
            </a:r>
          </a:p>
          <a:p>
            <a:pPr>
              <a:spcAft>
                <a:spcPts val="0"/>
              </a:spcAft>
              <a:tabLst>
                <a:tab pos="1771650" algn="l"/>
              </a:tabLst>
            </a:pPr>
            <a:endParaRPr lang="pl-PL" sz="24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771650" algn="l"/>
              </a:tabLst>
            </a:pPr>
            <a:r>
              <a:rPr lang="pl-PL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Standardy intensywności zagospodarowania w korytarzach dobrze obsługiwanych TZ ?</a:t>
            </a:r>
            <a:endParaRPr lang="pl-PL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74726" y="786862"/>
            <a:ext cx="5640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771650" algn="l"/>
              </a:tabLst>
            </a:pPr>
            <a:r>
              <a:rPr lang="pl-PL" sz="3200" b="1" dirty="0" smtClean="0">
                <a:solidFill>
                  <a:srgbClr val="002060"/>
                </a:solidFill>
              </a:rPr>
              <a:t>Jaki scenariusz demograficzny ?</a:t>
            </a:r>
            <a:endParaRPr lang="pl-PL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6521390"/>
            <a:ext cx="12192000" cy="33855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Brzeziński                                                                                                         Dylematy rozwojowe systemu transportowego….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10120745" y="561109"/>
            <a:ext cx="150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ROK 2050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13299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6607</TotalTime>
  <Words>1558</Words>
  <Application>Microsoft Office PowerPoint</Application>
  <PresentationFormat>Panoramiczny</PresentationFormat>
  <Paragraphs>276</Paragraphs>
  <Slides>38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Symbol</vt:lpstr>
      <vt:lpstr>Times New Roman</vt:lpstr>
      <vt:lpstr>Wingdings</vt:lpstr>
      <vt:lpstr>Motyw pakietu Office</vt:lpstr>
      <vt:lpstr>Dylematy rozwojowe systemu transportowego w kontekście prac nad nowym Studium Uwarunkowań i Kierunków Zagospodarowania Warszawy   dr inż. Andrzej Brzeziński, POLITECHNIKA WARSZAWSKA/TRANSEKO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 SYSTEMU  TRANSPORTOWEGO WARSZAWY   Etap II Opracowanie i analiza wariantowych scenariuszy rozwoju systemu transportowego ze szczególnym uwzględnieniem transportu publicznego oraz infrastruktury drogowej.</dc:title>
  <dc:creator>Karolina Jesionkiewicz-Niedzińska</dc:creator>
  <cp:lastModifiedBy>ab</cp:lastModifiedBy>
  <cp:revision>425</cp:revision>
  <dcterms:created xsi:type="dcterms:W3CDTF">2018-04-12T07:18:59Z</dcterms:created>
  <dcterms:modified xsi:type="dcterms:W3CDTF">2019-11-26T08:32:29Z</dcterms:modified>
</cp:coreProperties>
</file>