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430" r:id="rId3"/>
    <p:sldId id="499" r:id="rId4"/>
    <p:sldId id="465" r:id="rId5"/>
    <p:sldId id="419" r:id="rId6"/>
    <p:sldId id="467" r:id="rId7"/>
    <p:sldId id="514" r:id="rId8"/>
    <p:sldId id="510" r:id="rId9"/>
    <p:sldId id="508" r:id="rId10"/>
    <p:sldId id="511" r:id="rId11"/>
    <p:sldId id="509" r:id="rId12"/>
    <p:sldId id="515" r:id="rId13"/>
    <p:sldId id="519" r:id="rId14"/>
    <p:sldId id="512" r:id="rId15"/>
    <p:sldId id="520" r:id="rId16"/>
    <p:sldId id="516" r:id="rId17"/>
    <p:sldId id="398" r:id="rId18"/>
    <p:sldId id="420" r:id="rId19"/>
    <p:sldId id="528" r:id="rId20"/>
    <p:sldId id="530" r:id="rId21"/>
    <p:sldId id="529" r:id="rId22"/>
    <p:sldId id="425" r:id="rId23"/>
  </p:sldIdLst>
  <p:sldSz cx="9144000" cy="6858000" type="screen4x3"/>
  <p:notesSz cx="9939338" cy="68072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Koper" initials="MK" lastIdx="2" clrIdx="0">
    <p:extLst>
      <p:ext uri="{19B8F6BF-5375-455C-9EA6-DF929625EA0E}">
        <p15:presenceInfo xmlns:p15="http://schemas.microsoft.com/office/powerpoint/2012/main" userId="31f2a402ce418a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4747"/>
    <a:srgbClr val="FFFFFF"/>
    <a:srgbClr val="FFE48F"/>
    <a:srgbClr val="CC0000"/>
    <a:srgbClr val="F58471"/>
    <a:srgbClr val="005024"/>
    <a:srgbClr val="FF6699"/>
    <a:srgbClr val="E39285"/>
    <a:srgbClr val="51F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6" autoAdjust="0"/>
    <p:restoredTop sz="90846" autoAdjust="0"/>
  </p:normalViewPr>
  <p:slideViewPr>
    <p:cSldViewPr>
      <p:cViewPr varScale="1">
        <p:scale>
          <a:sx n="77" d="100"/>
          <a:sy n="77" d="100"/>
        </p:scale>
        <p:origin x="5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l-PL"/>
              <a:t>Autobus przegubowy, linia 116, kraniec Wilanów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'116 DŚ Chomiczówka-Wilanów'!$A$53</c:f>
              <c:strCache>
                <c:ptCount val="1"/>
                <c:pt idx="0">
                  <c:v>liczba ładowań w ciągu 1 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'116 DŚ Chomiczówka-Wilanów'!$B$52:$Y$52</c:f>
              <c:strCache>
                <c:ptCount val="24"/>
                <c:pt idx="0">
                  <c:v>2:00-3:00</c:v>
                </c:pt>
                <c:pt idx="1">
                  <c:v>3:00-4:00</c:v>
                </c:pt>
                <c:pt idx="2">
                  <c:v>4:00-5:00</c:v>
                </c:pt>
                <c:pt idx="3">
                  <c:v>5:00-6:00</c:v>
                </c:pt>
                <c:pt idx="4">
                  <c:v>6:00-7:00</c:v>
                </c:pt>
                <c:pt idx="5">
                  <c:v>7:00-8:00</c:v>
                </c:pt>
                <c:pt idx="6">
                  <c:v>8:00-9:00</c:v>
                </c:pt>
                <c:pt idx="7">
                  <c:v>9:00-10:00</c:v>
                </c:pt>
                <c:pt idx="8">
                  <c:v>10:00-11:00</c:v>
                </c:pt>
                <c:pt idx="9">
                  <c:v>11:00-12:00</c:v>
                </c:pt>
                <c:pt idx="10">
                  <c:v>12:00-13:00</c:v>
                </c:pt>
                <c:pt idx="11">
                  <c:v>13:00-14:00</c:v>
                </c:pt>
                <c:pt idx="12">
                  <c:v>14:00-15:00</c:v>
                </c:pt>
                <c:pt idx="13">
                  <c:v>15:00-16:00</c:v>
                </c:pt>
                <c:pt idx="14">
                  <c:v>16:00-17:00</c:v>
                </c:pt>
                <c:pt idx="15">
                  <c:v>17:00-18:00</c:v>
                </c:pt>
                <c:pt idx="16">
                  <c:v>18:00-19:00</c:v>
                </c:pt>
                <c:pt idx="17">
                  <c:v>19:00-20:00</c:v>
                </c:pt>
                <c:pt idx="18">
                  <c:v>20:00-21:00</c:v>
                </c:pt>
                <c:pt idx="19">
                  <c:v>21:00-22:00</c:v>
                </c:pt>
                <c:pt idx="20">
                  <c:v>22:00-23:00</c:v>
                </c:pt>
                <c:pt idx="21">
                  <c:v>23:00-24:00</c:v>
                </c:pt>
                <c:pt idx="22">
                  <c:v>24:00-01:00</c:v>
                </c:pt>
                <c:pt idx="23">
                  <c:v>1:00-2:00</c:v>
                </c:pt>
              </c:strCache>
            </c:strRef>
          </c:cat>
          <c:val>
            <c:numRef>
              <c:f>'116 DŚ Chomiczówka-Wilanów'!$B$53:$Y$53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5</c:v>
                </c:pt>
                <c:pt idx="20">
                  <c:v>4</c:v>
                </c:pt>
                <c:pt idx="21">
                  <c:v>4</c:v>
                </c:pt>
                <c:pt idx="22">
                  <c:v>1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2-4B0C-8601-2D59EC6AD0B0}"/>
            </c:ext>
          </c:extLst>
        </c:ser>
        <c:ser>
          <c:idx val="1"/>
          <c:order val="1"/>
          <c:tx>
            <c:strRef>
              <c:f>'116 DŚ Chomiczówka-Wilanów'!$A$54</c:f>
              <c:strCache>
                <c:ptCount val="1"/>
                <c:pt idx="0">
                  <c:v>Czas ładowań w ciągu 1 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'116 DŚ Chomiczówka-Wilanów'!$B$52:$Y$52</c:f>
              <c:strCache>
                <c:ptCount val="24"/>
                <c:pt idx="0">
                  <c:v>2:00-3:00</c:v>
                </c:pt>
                <c:pt idx="1">
                  <c:v>3:00-4:00</c:v>
                </c:pt>
                <c:pt idx="2">
                  <c:v>4:00-5:00</c:v>
                </c:pt>
                <c:pt idx="3">
                  <c:v>5:00-6:00</c:v>
                </c:pt>
                <c:pt idx="4">
                  <c:v>6:00-7:00</c:v>
                </c:pt>
                <c:pt idx="5">
                  <c:v>7:00-8:00</c:v>
                </c:pt>
                <c:pt idx="6">
                  <c:v>8:00-9:00</c:v>
                </c:pt>
                <c:pt idx="7">
                  <c:v>9:00-10:00</c:v>
                </c:pt>
                <c:pt idx="8">
                  <c:v>10:00-11:00</c:v>
                </c:pt>
                <c:pt idx="9">
                  <c:v>11:00-12:00</c:v>
                </c:pt>
                <c:pt idx="10">
                  <c:v>12:00-13:00</c:v>
                </c:pt>
                <c:pt idx="11">
                  <c:v>13:00-14:00</c:v>
                </c:pt>
                <c:pt idx="12">
                  <c:v>14:00-15:00</c:v>
                </c:pt>
                <c:pt idx="13">
                  <c:v>15:00-16:00</c:v>
                </c:pt>
                <c:pt idx="14">
                  <c:v>16:00-17:00</c:v>
                </c:pt>
                <c:pt idx="15">
                  <c:v>17:00-18:00</c:v>
                </c:pt>
                <c:pt idx="16">
                  <c:v>18:00-19:00</c:v>
                </c:pt>
                <c:pt idx="17">
                  <c:v>19:00-20:00</c:v>
                </c:pt>
                <c:pt idx="18">
                  <c:v>20:00-21:00</c:v>
                </c:pt>
                <c:pt idx="19">
                  <c:v>21:00-22:00</c:v>
                </c:pt>
                <c:pt idx="20">
                  <c:v>22:00-23:00</c:v>
                </c:pt>
                <c:pt idx="21">
                  <c:v>23:00-24:00</c:v>
                </c:pt>
                <c:pt idx="22">
                  <c:v>24:00-01:00</c:v>
                </c:pt>
                <c:pt idx="23">
                  <c:v>1:00-2:00</c:v>
                </c:pt>
              </c:strCache>
            </c:strRef>
          </c:cat>
          <c:val>
            <c:numRef>
              <c:f>'116 DŚ Chomiczówka-Wilanów'!$B$54:$Y$54</c:f>
              <c:numCache>
                <c:formatCode>0.0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7.6503436842105268</c:v>
                </c:pt>
                <c:pt idx="3">
                  <c:v>22.951031052631581</c:v>
                </c:pt>
                <c:pt idx="4">
                  <c:v>38.251718421052637</c:v>
                </c:pt>
                <c:pt idx="5">
                  <c:v>45.902062105263163</c:v>
                </c:pt>
                <c:pt idx="6">
                  <c:v>45.902062105263163</c:v>
                </c:pt>
                <c:pt idx="7">
                  <c:v>45.902062105263163</c:v>
                </c:pt>
                <c:pt idx="8">
                  <c:v>45.902062105263163</c:v>
                </c:pt>
                <c:pt idx="9">
                  <c:v>45.902062105263163</c:v>
                </c:pt>
                <c:pt idx="10">
                  <c:v>45.902062105263163</c:v>
                </c:pt>
                <c:pt idx="11">
                  <c:v>45.902062105263163</c:v>
                </c:pt>
                <c:pt idx="12">
                  <c:v>45.902062105263163</c:v>
                </c:pt>
                <c:pt idx="13">
                  <c:v>45.902062105263163</c:v>
                </c:pt>
                <c:pt idx="14">
                  <c:v>45.902062105263163</c:v>
                </c:pt>
                <c:pt idx="15">
                  <c:v>45.902062105263163</c:v>
                </c:pt>
                <c:pt idx="16">
                  <c:v>45.902062105263163</c:v>
                </c:pt>
                <c:pt idx="17">
                  <c:v>53.552405789473688</c:v>
                </c:pt>
                <c:pt idx="18">
                  <c:v>45.902062105263163</c:v>
                </c:pt>
                <c:pt idx="19">
                  <c:v>38.251718421052637</c:v>
                </c:pt>
                <c:pt idx="20">
                  <c:v>30.601374736842107</c:v>
                </c:pt>
                <c:pt idx="21">
                  <c:v>30.601374736842107</c:v>
                </c:pt>
                <c:pt idx="22">
                  <c:v>7.6503436842105268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72-4B0C-8601-2D59EC6AD0B0}"/>
            </c:ext>
          </c:extLst>
        </c:ser>
        <c:ser>
          <c:idx val="2"/>
          <c:order val="2"/>
          <c:tx>
            <c:strRef>
              <c:f>'116 DŚ Chomiczówka-Wilanów'!$A$55</c:f>
              <c:strCache>
                <c:ptCount val="1"/>
                <c:pt idx="0">
                  <c:v>Zużycie kW/h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'116 DŚ Chomiczówka-Wilanów'!$B$52:$Y$52</c:f>
              <c:strCache>
                <c:ptCount val="24"/>
                <c:pt idx="0">
                  <c:v>2:00-3:00</c:v>
                </c:pt>
                <c:pt idx="1">
                  <c:v>3:00-4:00</c:v>
                </c:pt>
                <c:pt idx="2">
                  <c:v>4:00-5:00</c:v>
                </c:pt>
                <c:pt idx="3">
                  <c:v>5:00-6:00</c:v>
                </c:pt>
                <c:pt idx="4">
                  <c:v>6:00-7:00</c:v>
                </c:pt>
                <c:pt idx="5">
                  <c:v>7:00-8:00</c:v>
                </c:pt>
                <c:pt idx="6">
                  <c:v>8:00-9:00</c:v>
                </c:pt>
                <c:pt idx="7">
                  <c:v>9:00-10:00</c:v>
                </c:pt>
                <c:pt idx="8">
                  <c:v>10:00-11:00</c:v>
                </c:pt>
                <c:pt idx="9">
                  <c:v>11:00-12:00</c:v>
                </c:pt>
                <c:pt idx="10">
                  <c:v>12:00-13:00</c:v>
                </c:pt>
                <c:pt idx="11">
                  <c:v>13:00-14:00</c:v>
                </c:pt>
                <c:pt idx="12">
                  <c:v>14:00-15:00</c:v>
                </c:pt>
                <c:pt idx="13">
                  <c:v>15:00-16:00</c:v>
                </c:pt>
                <c:pt idx="14">
                  <c:v>16:00-17:00</c:v>
                </c:pt>
                <c:pt idx="15">
                  <c:v>17:00-18:00</c:v>
                </c:pt>
                <c:pt idx="16">
                  <c:v>18:00-19:00</c:v>
                </c:pt>
                <c:pt idx="17">
                  <c:v>19:00-20:00</c:v>
                </c:pt>
                <c:pt idx="18">
                  <c:v>20:00-21:00</c:v>
                </c:pt>
                <c:pt idx="19">
                  <c:v>21:00-22:00</c:v>
                </c:pt>
                <c:pt idx="20">
                  <c:v>22:00-23:00</c:v>
                </c:pt>
                <c:pt idx="21">
                  <c:v>23:00-24:00</c:v>
                </c:pt>
                <c:pt idx="22">
                  <c:v>24:00-01:00</c:v>
                </c:pt>
                <c:pt idx="23">
                  <c:v>1:00-2:00</c:v>
                </c:pt>
              </c:strCache>
            </c:strRef>
          </c:cat>
          <c:val>
            <c:numRef>
              <c:f>'116 DŚ Chomiczówka-Wilanów'!$B$55:$Y$55</c:f>
              <c:numCache>
                <c:formatCode>0.00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35.785510000000002</c:v>
                </c:pt>
                <c:pt idx="3">
                  <c:v>107.35653000000001</c:v>
                </c:pt>
                <c:pt idx="4">
                  <c:v>178.92755</c:v>
                </c:pt>
                <c:pt idx="5">
                  <c:v>214.71306000000001</c:v>
                </c:pt>
                <c:pt idx="6">
                  <c:v>214.71306000000001</c:v>
                </c:pt>
                <c:pt idx="7">
                  <c:v>214.71306000000001</c:v>
                </c:pt>
                <c:pt idx="8">
                  <c:v>214.71306000000001</c:v>
                </c:pt>
                <c:pt idx="9">
                  <c:v>214.71306000000001</c:v>
                </c:pt>
                <c:pt idx="10">
                  <c:v>214.71306000000001</c:v>
                </c:pt>
                <c:pt idx="11">
                  <c:v>214.71306000000001</c:v>
                </c:pt>
                <c:pt idx="12">
                  <c:v>214.71306000000001</c:v>
                </c:pt>
                <c:pt idx="13">
                  <c:v>214.71306000000001</c:v>
                </c:pt>
                <c:pt idx="14">
                  <c:v>214.71306000000001</c:v>
                </c:pt>
                <c:pt idx="15">
                  <c:v>214.71306000000001</c:v>
                </c:pt>
                <c:pt idx="16">
                  <c:v>214.71306000000001</c:v>
                </c:pt>
                <c:pt idx="17">
                  <c:v>250.49857000000003</c:v>
                </c:pt>
                <c:pt idx="18">
                  <c:v>214.71306000000001</c:v>
                </c:pt>
                <c:pt idx="19">
                  <c:v>178.92755</c:v>
                </c:pt>
                <c:pt idx="20">
                  <c:v>143.14204000000001</c:v>
                </c:pt>
                <c:pt idx="21">
                  <c:v>143.14204000000001</c:v>
                </c:pt>
                <c:pt idx="22">
                  <c:v>35.785510000000002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72-4B0C-8601-2D59EC6AD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05093688"/>
        <c:axId val="305092704"/>
      </c:barChart>
      <c:catAx>
        <c:axId val="305093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5092704"/>
        <c:crosses val="autoZero"/>
        <c:auto val="1"/>
        <c:lblAlgn val="ctr"/>
        <c:lblOffset val="100"/>
        <c:noMultiLvlLbl val="0"/>
      </c:catAx>
      <c:valAx>
        <c:axId val="30509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50936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6737" cy="3413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30285" y="1"/>
            <a:ext cx="4306737" cy="3413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685C8BA6-5115-4CC1-9599-41E7A0B73E80}" type="datetimeFigureOut">
              <a:rPr lang="pl-PL" smtClean="0"/>
              <a:t>29.10.2018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6465808"/>
            <a:ext cx="4306737" cy="34139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30285" y="6465808"/>
            <a:ext cx="4306737" cy="34139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F6940E37-B4AA-4449-B436-1569EA84BAF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567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047" cy="34036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036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pPr>
              <a:defRPr/>
            </a:pPr>
            <a:fld id="{85A246F6-3C67-4DCD-9F18-9810BF26134A}" type="datetimeFigureOut">
              <a:rPr lang="pl-PL"/>
              <a:pPr>
                <a:defRPr/>
              </a:pPr>
              <a:t>29.10.2018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39883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6465660"/>
            <a:ext cx="4307047" cy="34036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9993" y="6465660"/>
            <a:ext cx="4307047" cy="34036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pPr>
              <a:defRPr/>
            </a:pPr>
            <a:fld id="{1E730211-F676-4A67-B116-DF546ECBA63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2691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7809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4802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129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422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2746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103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212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6136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6909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0957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529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FC1A-C3F0-4E38-B925-E15D9A3440A9}" type="datetime1">
              <a:rPr lang="pl-PL" smtClean="0"/>
              <a:t>29.10.2018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"Koszty eksploatacji autobusów elektrycznych" - Ministerstwo Rozwoju, 30.03.2017, Warszawa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7574C-2CBE-4CB8-95E6-4CC47FFAFBC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34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1EA8E-9974-4D89-BB8A-1115CBCDF30B}" type="datetime1">
              <a:rPr lang="pl-PL" smtClean="0"/>
              <a:t>29.10.2018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"Koszty eksploatacji autobusów elektrycznych" - Ministerstwo Rozwoju, 30.03.2017, Warszawa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104D-989D-4203-A1C4-9480FBBB3BB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52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2020-BBF9-489B-A2A2-CE9ED6131F0D}" type="datetime1">
              <a:rPr lang="pl-PL" smtClean="0"/>
              <a:t>29.10.2018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"Koszty eksploatacji autobusów elektrycznych" - Ministerstwo Rozwoju, 30.03.2017, Warszawa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4747-01ED-4C87-84E3-B5496161017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81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7A1C-3946-4B74-842C-7AF5290F55A2}" type="datetime1">
              <a:rPr lang="pl-PL" smtClean="0"/>
              <a:t>29.10.2018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D7C-D379-4B1E-82E8-E9C4AF04F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521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787E6-AF79-4004-A925-5643603D8ABF}" type="datetime1">
              <a:rPr lang="pl-PL" smtClean="0"/>
              <a:t>29.10.2018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D7C-D379-4B1E-82E8-E9C4AF04F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701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00DBF-41E9-4AC1-9D31-297A14AF9C16}" type="datetime1">
              <a:rPr lang="pl-PL" smtClean="0"/>
              <a:t>29.10.2018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D7C-D379-4B1E-82E8-E9C4AF04F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9538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2D0F-6E73-4313-9E92-4DF405ABEE64}" type="datetime1">
              <a:rPr lang="pl-PL" smtClean="0"/>
              <a:t>29.10.2018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D7C-D379-4B1E-82E8-E9C4AF04F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938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4C6B-513F-4924-B1F8-8A1E1C689CEE}" type="datetime1">
              <a:rPr lang="pl-PL" smtClean="0"/>
              <a:t>29.10.2018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D7C-D379-4B1E-82E8-E9C4AF04F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63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E4A3-C070-4978-BE74-BE444B530759}" type="datetime1">
              <a:rPr lang="pl-PL" smtClean="0"/>
              <a:t>29.10.2018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D7C-D379-4B1E-82E8-E9C4AF04F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062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F182-2979-4B1E-9F92-B03CEE51AB06}" type="datetime1">
              <a:rPr lang="pl-PL" smtClean="0"/>
              <a:t>29.10.2018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D7C-D379-4B1E-82E8-E9C4AF04F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91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79D0-BDE3-421B-9305-7E1FD6D4BADE}" type="datetime1">
              <a:rPr lang="pl-PL" smtClean="0"/>
              <a:t>29.10.2018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D7C-D379-4B1E-82E8-E9C4AF04F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6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9ABD-91C1-4BED-AFCE-1D46893EDB63}" type="datetime1">
              <a:rPr lang="pl-PL" smtClean="0"/>
              <a:t>29.10.2018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"Koszty eksploatacji autobusów elektrycznych" - Ministerstwo Rozwoju, 30.03.2017, Warszawa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B8228-D724-4E8D-9E4C-328543D4283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55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9247-5BE8-465F-A57C-B465D54EA3A3}" type="datetime1">
              <a:rPr lang="pl-PL" smtClean="0"/>
              <a:t>29.10.2018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D7C-D379-4B1E-82E8-E9C4AF04F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66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E091-1622-4EB0-8D16-E391361D2ABA}" type="datetime1">
              <a:rPr lang="pl-PL" smtClean="0"/>
              <a:t>29.10.2018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D7C-D379-4B1E-82E8-E9C4AF04F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023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B08-1A09-49C4-B93B-20D92F36182A}" type="datetime1">
              <a:rPr lang="pl-PL" smtClean="0"/>
              <a:t>29.10.2018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D7C-D379-4B1E-82E8-E9C4AF04F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06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FA425-5D63-4397-A800-32FD64714E3C}" type="datetime1">
              <a:rPr lang="pl-PL" smtClean="0"/>
              <a:t>29.10.2018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"Koszty eksploatacji autobusów elektrycznych" - Ministerstwo Rozwoju, 30.03.2017, Warszawa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86B47-88FE-4FAB-9893-56E2CA547A2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39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981B-3FB6-4066-BAB6-27E91168D7BA}" type="datetime1">
              <a:rPr lang="pl-PL" smtClean="0"/>
              <a:t>29.10.2018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"Koszty eksploatacji autobusów elektrycznych" - Ministerstwo Rozwoju, 30.03.2017, Warszawa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4B543-84D9-4B05-B037-A65F355E4EB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90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2045C-A1BE-4A7E-9164-6D78D9B7556F}" type="datetime1">
              <a:rPr lang="pl-PL" smtClean="0"/>
              <a:t>29.10.2018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"Koszty eksploatacji autobusów elektrycznych" - Ministerstwo Rozwoju, 30.03.2017, Warszawa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5D974-B9F1-4EF6-93F6-84215DFEE98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72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9E846-94BD-4B61-9F14-19A7B75975F5}" type="datetime1">
              <a:rPr lang="pl-PL" smtClean="0"/>
              <a:t>29.10.2018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"Koszty eksploatacji autobusów elektrycznych" - Ministerstwo Rozwoju, 30.03.2017, Warszawa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8114-54A7-4D17-8EB8-70B45B12431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786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C97DE-9D46-47F9-B295-A582C6D6DDFE}" type="datetime1">
              <a:rPr lang="pl-PL" smtClean="0"/>
              <a:t>29.10.2018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"Koszty eksploatacji autobusów elektrycznych" - Ministerstwo Rozwoju, 30.03.2017, Warszawa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8FDDA-68D7-4409-8E52-07FFC764522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891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1405-36E7-4326-AFAB-C585FBB1DE03}" type="datetime1">
              <a:rPr lang="pl-PL" smtClean="0"/>
              <a:t>29.10.2018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"Koszty eksploatacji autobusów elektrycznych" - Ministerstwo Rozwoju, 30.03.2017, Warszawa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F4AF3-6D94-4934-812D-77E7CC0A7C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47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EC15F-2019-4983-AB5A-3694F278E412}" type="datetime1">
              <a:rPr lang="pl-PL" smtClean="0"/>
              <a:t>29.10.2018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"Koszty eksploatacji autobusów elektrycznych" - Ministerstwo Rozwoju, 30.03.2017, Warszawa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21DB-E0D3-473B-A693-46E7618A217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082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49602A-8699-4F3A-897F-BBE2A7DD8761}" type="datetime1">
              <a:rPr lang="pl-PL" smtClean="0"/>
              <a:t>29.10.2018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 dirty="0"/>
              <a:t>"Koszty eksploatacji autobusów elektrycznych" - Ministerstwo Rozwoju, 30.03.2017, Warszawa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2137EB-E9C7-41BF-817C-1B3A5D241F1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2970F-2A6C-4CED-BA67-596B39C232F4}" type="datetime1">
              <a:rPr lang="pl-PL" smtClean="0"/>
              <a:t>29.10.2018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4DD7C-D379-4B1E-82E8-E9C4AF04F4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8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3345" y="620688"/>
            <a:ext cx="7772400" cy="4176464"/>
          </a:xfrm>
        </p:spPr>
        <p:txBody>
          <a:bodyPr/>
          <a:lstStyle/>
          <a:p>
            <a:r>
              <a:rPr lang="pl-PL" b="1" dirty="0"/>
              <a:t>WDRAŻANIE I EKSPLOATACJA</a:t>
            </a:r>
            <a:br>
              <a:rPr lang="pl-PL" b="1" dirty="0">
                <a:solidFill>
                  <a:srgbClr val="00B050"/>
                </a:solidFill>
              </a:rPr>
            </a:br>
            <a:r>
              <a:rPr lang="pl-PL" b="1" dirty="0">
                <a:solidFill>
                  <a:srgbClr val="00B050"/>
                </a:solidFill>
              </a:rPr>
              <a:t>AUTOBUSÓW ELEKTRYCZNYCH</a:t>
            </a:r>
            <a:br>
              <a:rPr lang="pl-PL" b="1" dirty="0"/>
            </a:br>
            <a:r>
              <a:rPr lang="pl-PL" b="1" dirty="0"/>
              <a:t>W WARSZAWIE</a:t>
            </a:r>
            <a:br>
              <a:rPr lang="pl-PL" b="1" dirty="0"/>
            </a:br>
            <a:br>
              <a:rPr lang="pl-PL" b="1" dirty="0"/>
            </a:br>
            <a:r>
              <a:rPr lang="pl-PL" sz="2800" b="1" dirty="0"/>
              <a:t>wrzesień 2018</a:t>
            </a:r>
          </a:p>
        </p:txBody>
      </p:sp>
      <p:pic>
        <p:nvPicPr>
          <p:cNvPr id="8" name="Obraz 7" descr="mza-logofu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97" y="4797152"/>
            <a:ext cx="680279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Solaris Urbino 12 Electric – proces ładowania</a:t>
            </a:r>
            <a:endParaRPr lang="pl-PL" sz="3200" b="1" dirty="0">
              <a:latin typeface="+mn-lt"/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5" y="1268760"/>
            <a:ext cx="5952660" cy="4464495"/>
          </a:xfrm>
        </p:spPr>
      </p:pic>
      <p:sp>
        <p:nvSpPr>
          <p:cNvPr id="2" name="Symbol zastępczy zawartości 1"/>
          <p:cNvSpPr>
            <a:spLocks noGrp="1"/>
          </p:cNvSpPr>
          <p:nvPr>
            <p:ph sz="half" idx="2"/>
          </p:nvPr>
        </p:nvSpPr>
        <p:spPr>
          <a:xfrm>
            <a:off x="6116865" y="1447113"/>
            <a:ext cx="3034680" cy="4107788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Stanowisko służy do szybkiego uzupełniania energii w autobusach. Istnieje możliwość doładowywania autobusu po każdym wykonanym kursie. W czasie ok. 10 min. następuje wzrost naładowania baterii o </a:t>
            </a:r>
          </a:p>
          <a:p>
            <a:pPr marL="0" indent="0">
              <a:buNone/>
            </a:pPr>
            <a:r>
              <a:rPr lang="pl-PL" sz="2400" dirty="0"/>
              <a:t>11-12%.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732240" y="6525344"/>
            <a:ext cx="2133600" cy="196131"/>
          </a:xfrm>
        </p:spPr>
        <p:txBody>
          <a:bodyPr/>
          <a:lstStyle/>
          <a:p>
            <a:pPr>
              <a:defRPr/>
            </a:pPr>
            <a:fld id="{38DB8228-D724-4E8D-9E4C-328543D4283B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572000" y="6056468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sz="2400" b="1" dirty="0">
                <a:solidFill>
                  <a:schemeClr val="tx2"/>
                </a:solidFill>
              </a:rPr>
              <a:t>Moc ładowarki 200 kWh</a:t>
            </a:r>
          </a:p>
        </p:txBody>
      </p:sp>
      <p:sp>
        <p:nvSpPr>
          <p:cNvPr id="7" name="Prostokąt 6"/>
          <p:cNvSpPr/>
          <p:nvPr/>
        </p:nvSpPr>
        <p:spPr>
          <a:xfrm>
            <a:off x="3739582" y="590022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pl-PL" b="1" dirty="0"/>
              <a:t> </a:t>
            </a:r>
          </a:p>
        </p:txBody>
      </p:sp>
      <p:pic>
        <p:nvPicPr>
          <p:cNvPr id="10" name="Obraz 9" descr="mza-logofu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91152"/>
            <a:ext cx="3278944" cy="6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7546" y="620688"/>
            <a:ext cx="9028950" cy="710370"/>
          </a:xfrm>
        </p:spPr>
        <p:txBody>
          <a:bodyPr/>
          <a:lstStyle/>
          <a:p>
            <a:pPr algn="ctr"/>
            <a:r>
              <a:rPr lang="pl-PL" sz="3200" b="1" dirty="0">
                <a:latin typeface="+mn-lt"/>
              </a:rPr>
              <a:t>Dostępna dla MZA aplikacja webowa Ekoenergetyki 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7545" y="1480744"/>
            <a:ext cx="9028951" cy="436087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pl-PL" sz="1800" dirty="0">
                <a:latin typeface="Arial Black" panose="020B0A04020102020204" pitchFamily="34" charset="0"/>
              </a:rPr>
              <a:t>Przykładowy ekran z ładowania pantografowego – dostęp online</a:t>
            </a:r>
          </a:p>
          <a:p>
            <a:pPr marL="0" indent="0" algn="ctr">
              <a:lnSpc>
                <a:spcPct val="170000"/>
              </a:lnSpc>
              <a:buNone/>
            </a:pPr>
            <a:endParaRPr lang="pl-PL" sz="1400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B8228-D724-4E8D-9E4C-328543D4283B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  <p:pic>
        <p:nvPicPr>
          <p:cNvPr id="1026" name="Obraz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856984" cy="417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 descr="mza-logofu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" y="-17411"/>
            <a:ext cx="4276423" cy="86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9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396991"/>
            <a:ext cx="8229600" cy="1143000"/>
          </a:xfrm>
        </p:spPr>
        <p:txBody>
          <a:bodyPr/>
          <a:lstStyle/>
          <a:p>
            <a:r>
              <a:rPr lang="pl-PL" sz="3200" b="1" dirty="0"/>
              <a:t>Dane z dostępnej aplikacji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1250078"/>
              </p:ext>
            </p:extLst>
          </p:nvPr>
        </p:nvGraphicFramePr>
        <p:xfrm>
          <a:off x="107504" y="2635281"/>
          <a:ext cx="9001001" cy="3818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5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0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160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baseline="0" dirty="0">
                          <a:effectLst/>
                          <a:latin typeface="Arial Black" panose="020B0A04020102020204" pitchFamily="34" charset="0"/>
                        </a:rPr>
                        <a:t>Średnia tygodniowa</a:t>
                      </a:r>
                      <a:endParaRPr lang="pl-PL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baseline="0" dirty="0">
                          <a:effectLst/>
                          <a:latin typeface="Arial Black" panose="020B0A04020102020204" pitchFamily="34" charset="0"/>
                        </a:rPr>
                        <a:t>40</a:t>
                      </a:r>
                      <a:endParaRPr lang="pl-PL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baseline="0" dirty="0">
                          <a:effectLst/>
                          <a:latin typeface="Arial Black" panose="020B0A04020102020204" pitchFamily="34" charset="0"/>
                        </a:rPr>
                        <a:t>10:29</a:t>
                      </a:r>
                      <a:endParaRPr lang="pl-PL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baseline="0" dirty="0">
                          <a:effectLst/>
                          <a:latin typeface="Arial Black" panose="020B0A04020102020204" pitchFamily="34" charset="0"/>
                        </a:rPr>
                        <a:t>25,2</a:t>
                      </a:r>
                      <a:endParaRPr lang="pl-PL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9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baseline="0" dirty="0">
                          <a:effectLst/>
                          <a:latin typeface="Arial Black" panose="020B0A04020102020204" pitchFamily="34" charset="0"/>
                        </a:rPr>
                        <a:t>Data</a:t>
                      </a:r>
                      <a:endParaRPr lang="pl-PL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baseline="0" dirty="0">
                          <a:effectLst/>
                          <a:latin typeface="Arial Black" panose="020B0A04020102020204" pitchFamily="34" charset="0"/>
                        </a:rPr>
                        <a:t>Liczba ładowań w ciągu dnia</a:t>
                      </a:r>
                      <a:endParaRPr lang="pl-PL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baseline="0" dirty="0">
                          <a:effectLst/>
                          <a:latin typeface="Arial Black" panose="020B0A04020102020204" pitchFamily="34" charset="0"/>
                        </a:rPr>
                        <a:t>Średni czas ładowania [minuty]</a:t>
                      </a:r>
                      <a:endParaRPr lang="pl-PL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baseline="0" dirty="0">
                          <a:effectLst/>
                          <a:latin typeface="Arial Black" panose="020B0A04020102020204" pitchFamily="34" charset="0"/>
                        </a:rPr>
                        <a:t>Średnia  energia  pobrana  </a:t>
                      </a:r>
                    </a:p>
                    <a:p>
                      <a:pPr algn="ctr" fontAlgn="ctr"/>
                      <a:r>
                        <a:rPr lang="pl-PL" sz="1400" b="1" u="none" strike="noStrike" baseline="0" dirty="0">
                          <a:effectLst/>
                          <a:latin typeface="Arial Black" panose="020B0A04020102020204" pitchFamily="34" charset="0"/>
                        </a:rPr>
                        <a:t>przez  pojazd  [kWh]</a:t>
                      </a:r>
                      <a:endParaRPr lang="pl-PL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>
                          <a:effectLst/>
                          <a:latin typeface="Arial Black" panose="020B0A04020102020204" pitchFamily="34" charset="0"/>
                        </a:rPr>
                        <a:t>2017-10-02</a:t>
                      </a:r>
                      <a:endParaRPr lang="pl-PL" sz="1400" b="1" i="0" u="none" strike="noStrike" baseline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>
                          <a:effectLst/>
                          <a:latin typeface="Arial Black" panose="020B0A04020102020204" pitchFamily="34" charset="0"/>
                        </a:rPr>
                        <a:t>50</a:t>
                      </a:r>
                      <a:endParaRPr lang="pl-PL" sz="1400" b="1" i="0" u="none" strike="noStrike" baseline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 dirty="0">
                          <a:effectLst/>
                          <a:latin typeface="Arial Black" panose="020B0A04020102020204" pitchFamily="34" charset="0"/>
                        </a:rPr>
                        <a:t>09:40</a:t>
                      </a:r>
                      <a:endParaRPr lang="pl-PL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 dirty="0">
                          <a:effectLst/>
                          <a:latin typeface="Arial Black" panose="020B0A04020102020204" pitchFamily="34" charset="0"/>
                        </a:rPr>
                        <a:t>23,10</a:t>
                      </a:r>
                      <a:endParaRPr lang="pl-PL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>
                          <a:effectLst/>
                          <a:latin typeface="Arial Black" panose="020B0A04020102020204" pitchFamily="34" charset="0"/>
                        </a:rPr>
                        <a:t>2017-10-03</a:t>
                      </a:r>
                      <a:endParaRPr lang="pl-PL" sz="1400" b="1" i="0" u="none" strike="noStrike" baseline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>
                          <a:effectLst/>
                          <a:latin typeface="Arial Black" panose="020B0A04020102020204" pitchFamily="34" charset="0"/>
                        </a:rPr>
                        <a:t>50</a:t>
                      </a:r>
                      <a:endParaRPr lang="pl-PL" sz="1400" b="1" i="0" u="none" strike="noStrike" baseline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 dirty="0">
                          <a:effectLst/>
                          <a:latin typeface="Arial Black" panose="020B0A04020102020204" pitchFamily="34" charset="0"/>
                        </a:rPr>
                        <a:t>10:03</a:t>
                      </a:r>
                      <a:endParaRPr lang="pl-PL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 dirty="0">
                          <a:effectLst/>
                          <a:latin typeface="Arial Black" panose="020B0A04020102020204" pitchFamily="34" charset="0"/>
                        </a:rPr>
                        <a:t>23,96</a:t>
                      </a:r>
                      <a:endParaRPr lang="pl-PL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>
                          <a:effectLst/>
                          <a:latin typeface="Arial Black" panose="020B0A04020102020204" pitchFamily="34" charset="0"/>
                        </a:rPr>
                        <a:t>2017-10-04</a:t>
                      </a:r>
                      <a:endParaRPr lang="pl-PL" sz="1400" b="1" i="0" u="none" strike="noStrike" baseline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>
                          <a:effectLst/>
                          <a:latin typeface="Arial Black" panose="020B0A04020102020204" pitchFamily="34" charset="0"/>
                        </a:rPr>
                        <a:t>40</a:t>
                      </a:r>
                      <a:endParaRPr lang="pl-PL" sz="1400" b="1" i="0" u="none" strike="noStrike" baseline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 dirty="0">
                          <a:effectLst/>
                          <a:latin typeface="Arial Black" panose="020B0A04020102020204" pitchFamily="34" charset="0"/>
                        </a:rPr>
                        <a:t>12:00</a:t>
                      </a:r>
                      <a:endParaRPr lang="pl-PL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 dirty="0">
                          <a:effectLst/>
                          <a:latin typeface="Arial Black" panose="020B0A04020102020204" pitchFamily="34" charset="0"/>
                        </a:rPr>
                        <a:t>27,64</a:t>
                      </a:r>
                      <a:endParaRPr lang="pl-PL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>
                          <a:effectLst/>
                          <a:latin typeface="Arial Black" panose="020B0A04020102020204" pitchFamily="34" charset="0"/>
                        </a:rPr>
                        <a:t>2017-10-05</a:t>
                      </a:r>
                      <a:endParaRPr lang="pl-PL" sz="1400" b="1" i="0" u="none" strike="noStrike" baseline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>
                          <a:effectLst/>
                          <a:latin typeface="Arial Black" panose="020B0A04020102020204" pitchFamily="34" charset="0"/>
                        </a:rPr>
                        <a:t>31</a:t>
                      </a:r>
                      <a:endParaRPr lang="pl-PL" sz="1400" b="1" i="0" u="none" strike="noStrike" baseline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>
                          <a:effectLst/>
                          <a:latin typeface="Arial Black" panose="020B0A04020102020204" pitchFamily="34" charset="0"/>
                        </a:rPr>
                        <a:t>10:31</a:t>
                      </a:r>
                      <a:endParaRPr lang="pl-PL" sz="1400" b="1" i="0" u="none" strike="noStrike" baseline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 dirty="0">
                          <a:effectLst/>
                          <a:latin typeface="Arial Black" panose="020B0A04020102020204" pitchFamily="34" charset="0"/>
                        </a:rPr>
                        <a:t>25,83</a:t>
                      </a:r>
                      <a:endParaRPr lang="pl-PL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>
                          <a:effectLst/>
                          <a:latin typeface="Arial Black" panose="020B0A04020102020204" pitchFamily="34" charset="0"/>
                        </a:rPr>
                        <a:t>2017-10-06</a:t>
                      </a:r>
                      <a:endParaRPr lang="pl-PL" sz="1400" b="1" i="0" u="none" strike="noStrike" baseline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>
                          <a:effectLst/>
                          <a:latin typeface="Arial Black" panose="020B0A04020102020204" pitchFamily="34" charset="0"/>
                        </a:rPr>
                        <a:t>25</a:t>
                      </a:r>
                      <a:endParaRPr lang="pl-PL" sz="1400" b="1" i="0" u="none" strike="noStrike" baseline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>
                          <a:effectLst/>
                          <a:latin typeface="Arial Black" panose="020B0A04020102020204" pitchFamily="34" charset="0"/>
                        </a:rPr>
                        <a:t>09:56</a:t>
                      </a:r>
                      <a:endParaRPr lang="pl-PL" sz="1400" b="1" i="0" u="none" strike="noStrike" baseline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 dirty="0">
                          <a:effectLst/>
                          <a:latin typeface="Arial Black" panose="020B0A04020102020204" pitchFamily="34" charset="0"/>
                        </a:rPr>
                        <a:t>23,80</a:t>
                      </a:r>
                      <a:endParaRPr lang="pl-PL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>
                          <a:effectLst/>
                          <a:latin typeface="Arial Black" panose="020B0A04020102020204" pitchFamily="34" charset="0"/>
                        </a:rPr>
                        <a:t>2017-10-07</a:t>
                      </a:r>
                      <a:endParaRPr lang="pl-PL" sz="1400" b="1" i="0" u="none" strike="noStrike" baseline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>
                          <a:effectLst/>
                          <a:latin typeface="Arial Black" panose="020B0A04020102020204" pitchFamily="34" charset="0"/>
                        </a:rPr>
                        <a:t>36</a:t>
                      </a:r>
                      <a:endParaRPr lang="pl-PL" sz="1400" b="1" i="0" u="none" strike="noStrike" baseline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>
                          <a:effectLst/>
                          <a:latin typeface="Arial Black" panose="020B0A04020102020204" pitchFamily="34" charset="0"/>
                        </a:rPr>
                        <a:t>10:40</a:t>
                      </a:r>
                      <a:endParaRPr lang="pl-PL" sz="1400" b="1" i="0" u="none" strike="noStrike" baseline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 dirty="0">
                          <a:effectLst/>
                          <a:latin typeface="Arial Black" panose="020B0A04020102020204" pitchFamily="34" charset="0"/>
                        </a:rPr>
                        <a:t>25,96</a:t>
                      </a:r>
                      <a:endParaRPr lang="pl-PL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0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>
                          <a:effectLst/>
                          <a:latin typeface="Arial Black" panose="020B0A04020102020204" pitchFamily="34" charset="0"/>
                        </a:rPr>
                        <a:t>2017-10-08</a:t>
                      </a:r>
                      <a:endParaRPr lang="pl-PL" sz="1400" b="1" i="0" u="none" strike="noStrike" baseline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>
                          <a:effectLst/>
                          <a:latin typeface="Arial Black" panose="020B0A04020102020204" pitchFamily="34" charset="0"/>
                        </a:rPr>
                        <a:t>48</a:t>
                      </a:r>
                      <a:endParaRPr lang="pl-PL" sz="1400" b="1" i="0" u="none" strike="noStrike" baseline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>
                          <a:effectLst/>
                          <a:latin typeface="Arial Black" panose="020B0A04020102020204" pitchFamily="34" charset="0"/>
                        </a:rPr>
                        <a:t>10:35</a:t>
                      </a:r>
                      <a:endParaRPr lang="pl-PL" sz="1400" b="1" i="0" u="none" strike="noStrike" baseline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baseline="0" dirty="0">
                          <a:effectLst/>
                          <a:latin typeface="Arial Black" panose="020B0A04020102020204" pitchFamily="34" charset="0"/>
                        </a:rPr>
                        <a:t>26,09</a:t>
                      </a:r>
                      <a:endParaRPr lang="pl-PL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57" marR="6657" marT="665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4B543-84D9-4B05-B037-A65F355E4EB5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  <p:sp>
        <p:nvSpPr>
          <p:cNvPr id="9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0188" y="1268760"/>
            <a:ext cx="7931224" cy="1366522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dirty="0">
                <a:solidFill>
                  <a:srgbClr val="0070C0"/>
                </a:solidFill>
                <a:latin typeface="Arial Black" panose="020B0A04020102020204" pitchFamily="34" charset="0"/>
              </a:rPr>
              <a:t>Przykładowe dane o ładowaniu pantografowym podczas tygodniowej eksploatacji autobusów Solaris Urbino 12 Electric na linii 222 </a:t>
            </a:r>
          </a:p>
          <a:p>
            <a:pPr marL="0" indent="0" algn="ctr">
              <a:buNone/>
            </a:pPr>
            <a:r>
              <a:rPr lang="pl-PL" sz="2000" dirty="0">
                <a:solidFill>
                  <a:srgbClr val="0070C0"/>
                </a:solidFill>
                <a:latin typeface="Arial Black" panose="020B0A04020102020204" pitchFamily="34" charset="0"/>
              </a:rPr>
              <a:t>(ładowanie tylko na jednym krańcu linii) </a:t>
            </a:r>
          </a:p>
        </p:txBody>
      </p:sp>
      <p:pic>
        <p:nvPicPr>
          <p:cNvPr id="10" name="Obraz 9" descr="mza-logofu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3" y="-13747"/>
            <a:ext cx="3642180" cy="73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7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692695"/>
            <a:ext cx="8229600" cy="357937"/>
          </a:xfrm>
        </p:spPr>
        <p:txBody>
          <a:bodyPr/>
          <a:lstStyle/>
          <a:p>
            <a:pPr algn="ctr"/>
            <a:r>
              <a:rPr lang="pl-PL" sz="3200" b="1" dirty="0">
                <a:latin typeface="+mn-lt"/>
              </a:rPr>
              <a:t>Ursus CS2 „City Smile”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6657"/>
            <a:ext cx="6264697" cy="4698522"/>
          </a:xfrm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B8228-D724-4E8D-9E4C-328543D4283B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19572" y="5892581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sz="2400" b="1" dirty="0">
                <a:latin typeface="+mn-lt"/>
              </a:rPr>
              <a:t>Spółka eksploatuje od września 2017 roku 10 autobusów elektrycznych 12m URSUS CS2.</a:t>
            </a:r>
          </a:p>
        </p:txBody>
      </p:sp>
      <p:pic>
        <p:nvPicPr>
          <p:cNvPr id="7" name="Obraz 6" descr="mza-logofu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807"/>
            <a:ext cx="3370633" cy="6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336783"/>
            <a:ext cx="8229600" cy="713850"/>
          </a:xfrm>
        </p:spPr>
        <p:txBody>
          <a:bodyPr/>
          <a:lstStyle/>
          <a:p>
            <a:pPr algn="ctr"/>
            <a:r>
              <a:rPr lang="pl-PL" sz="3200" b="1" dirty="0">
                <a:latin typeface="+mn-lt"/>
              </a:rPr>
              <a:t>		Ursus CS2 „City Smile”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052736"/>
            <a:ext cx="6144683" cy="4608512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6346138" y="1050633"/>
            <a:ext cx="2699792" cy="48986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b="1" dirty="0"/>
              <a:t>Silnik centralny: </a:t>
            </a:r>
          </a:p>
          <a:p>
            <a:pPr marL="0" indent="0">
              <a:buNone/>
            </a:pPr>
            <a:r>
              <a:rPr lang="pl-PL" sz="1800" dirty="0"/>
              <a:t>- prod. TM4</a:t>
            </a:r>
          </a:p>
          <a:p>
            <a:pPr marL="0" indent="0">
              <a:buNone/>
            </a:pPr>
            <a:r>
              <a:rPr lang="pl-PL" sz="1800" dirty="0"/>
              <a:t>- moc 175/250 kW</a:t>
            </a:r>
          </a:p>
          <a:p>
            <a:pPr marL="0" indent="0">
              <a:buNone/>
            </a:pPr>
            <a:r>
              <a:rPr lang="pl-PL" sz="1800" dirty="0"/>
              <a:t>- moment obrotowy             1600/3400 </a:t>
            </a:r>
            <a:r>
              <a:rPr lang="pl-PL" sz="1800" dirty="0" err="1"/>
              <a:t>Nm</a:t>
            </a:r>
            <a:endParaRPr lang="pl-PL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/>
              <a:t>Energia akumulatorów trakcyjnych</a:t>
            </a:r>
          </a:p>
          <a:p>
            <a:pPr marL="0" indent="0">
              <a:buNone/>
            </a:pPr>
            <a:r>
              <a:rPr lang="pl-PL" sz="1800" dirty="0"/>
              <a:t>- 200 kWh.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/>
              <a:t>Bateria trakcyjna</a:t>
            </a:r>
            <a:r>
              <a:rPr lang="pl-PL" sz="1800" dirty="0"/>
              <a:t> wg technologii NMC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/>
              <a:t>Pompa ciepła </a:t>
            </a:r>
          </a:p>
          <a:p>
            <a:pPr marL="0" indent="0">
              <a:buNone/>
            </a:pPr>
            <a:r>
              <a:rPr lang="pl-PL" sz="1800" dirty="0"/>
              <a:t>- ogrzewanie  przestrzeni pasażerskiej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B8228-D724-4E8D-9E4C-328543D4283B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19572" y="5892581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sz="2400" b="1" dirty="0">
                <a:latin typeface="+mn-lt"/>
              </a:rPr>
              <a:t>Aktualne przebiegi od 4 000 km do 7 000 km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00B050"/>
                </a:solidFill>
                <a:latin typeface="+mn-lt"/>
              </a:rPr>
              <a:t>Średnie zużycie energii 1,0342 kWh/km</a:t>
            </a:r>
          </a:p>
        </p:txBody>
      </p:sp>
      <p:pic>
        <p:nvPicPr>
          <p:cNvPr id="8" name="Obraz 7" descr="mza-logofu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5" y="15859"/>
            <a:ext cx="3215603" cy="64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9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>
                <a:latin typeface="+mn-lt"/>
              </a:rPr>
              <a:t>Ładowarki stacjonarne Ekoenergetyka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1" y="1124743"/>
            <a:ext cx="4347661" cy="3261839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02832" y="1417638"/>
            <a:ext cx="4392894" cy="18339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DC-M.40:</a:t>
            </a:r>
          </a:p>
          <a:p>
            <a:pPr lvl="1"/>
            <a:r>
              <a:rPr lang="pl-PL" dirty="0"/>
              <a:t>Moc ładowania 40 kW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CC-F.120/40:</a:t>
            </a:r>
          </a:p>
          <a:p>
            <a:pPr lvl="1"/>
            <a:r>
              <a:rPr lang="pl-PL" dirty="0"/>
              <a:t> Moc ładowania 120kW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B8228-D724-4E8D-9E4C-328543D4283B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8" name="Obraz 7" descr="mza-logoful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" y="6018046"/>
            <a:ext cx="4176464" cy="83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>
                <a:latin typeface="+mn-lt"/>
              </a:rPr>
              <a:t>Solaris Urbino 18 Electric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5816"/>
            <a:ext cx="6381508" cy="4205392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6660232" y="1095816"/>
            <a:ext cx="2455940" cy="53756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b="1" dirty="0"/>
              <a:t>2 Silniki </a:t>
            </a:r>
            <a:r>
              <a:rPr lang="pl-PL" sz="1800" dirty="0"/>
              <a:t>o mocy 2x60/ 125 kW umieszczone w osi napędowej ZF AVE130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/>
              <a:t>Energia akumulatorów </a:t>
            </a:r>
            <a:r>
              <a:rPr lang="pl-PL" sz="1800" dirty="0"/>
              <a:t>trakcyjnych 300</a:t>
            </a:r>
            <a:r>
              <a:rPr lang="pl-PL" sz="1800" dirty="0">
                <a:solidFill>
                  <a:srgbClr val="FF0000"/>
                </a:solidFill>
              </a:rPr>
              <a:t> </a:t>
            </a:r>
            <a:r>
              <a:rPr lang="pl-PL" sz="1800" dirty="0"/>
              <a:t>kWh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/>
              <a:t>Bateria trakcyjna </a:t>
            </a:r>
            <a:r>
              <a:rPr lang="pl-PL" sz="1800" dirty="0"/>
              <a:t>wg technologii NMC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/>
              <a:t>Ładowanie</a:t>
            </a:r>
            <a:r>
              <a:rPr lang="pl-PL" sz="1800" dirty="0"/>
              <a:t> – gniazdo plug-in oraz pantograf </a:t>
            </a:r>
            <a:r>
              <a:rPr lang="pl-PL" sz="1800" dirty="0" err="1"/>
              <a:t>Schunk</a:t>
            </a:r>
            <a:r>
              <a:rPr lang="pl-PL" sz="18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400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B8228-D724-4E8D-9E4C-328543D4283B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51520" y="551723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Przegubowy autobus elektryczny Solaris Urbino 18 Electric na 3 letnich testach eksploatacyjnych w Warszawie od 10.11.2017</a:t>
            </a:r>
          </a:p>
        </p:txBody>
      </p:sp>
      <p:pic>
        <p:nvPicPr>
          <p:cNvPr id="8" name="Obraz 7" descr="mza-logofu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87" y="4575"/>
            <a:ext cx="3384376" cy="68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4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80714464"/>
              </p:ext>
            </p:extLst>
          </p:nvPr>
        </p:nvGraphicFramePr>
        <p:xfrm>
          <a:off x="5632627" y="2046542"/>
          <a:ext cx="3456509" cy="4687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Kraniec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ESPERANTO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GOCŁAW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CHOMICZÓWKA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WILANÓW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PL. PIŁSUDSKIEGO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SPARTAŃSKA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BIELAŃSKA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NATOLIN PŁN.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KONWIKTORSKA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PKP URSUS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BROWARNA</a:t>
                      </a: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MŁYNÓW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PKP OLSZYNKA GROCHOWSKA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NOWODWORY</a:t>
                      </a: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OSIEDLE GÓRCZEWSKA</a:t>
                      </a: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DW.CENTRALNY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NOWE</a:t>
                      </a:r>
                      <a:r>
                        <a:rPr lang="pl-PL" sz="14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BEMOWO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LOTNISKO CHOPINA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SZCZĘŚLIWICE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5005" marR="125005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48527" name="Tytuł 3"/>
          <p:cNvSpPr txBox="1">
            <a:spLocks/>
          </p:cNvSpPr>
          <p:nvPr/>
        </p:nvSpPr>
        <p:spPr bwMode="auto">
          <a:xfrm>
            <a:off x="179388" y="415925"/>
            <a:ext cx="84250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200" b="1" dirty="0">
                <a:latin typeface="+mn-lt"/>
              </a:rPr>
              <a:t>Planowane linie komunikacyjne autobusów elektrycznych po roku 2020 </a:t>
            </a:r>
          </a:p>
        </p:txBody>
      </p:sp>
      <p:pic>
        <p:nvPicPr>
          <p:cNvPr id="148528" name="Picture 2" descr="C:\Users\jbosa\Desktop\waw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9576"/>
            <a:ext cx="5112692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9" name="Symbol zastępczy tekstu 6"/>
          <p:cNvSpPr>
            <a:spLocks noGrp="1"/>
          </p:cNvSpPr>
          <p:nvPr>
            <p:ph type="body" idx="1"/>
          </p:nvPr>
        </p:nvSpPr>
        <p:spPr>
          <a:xfrm>
            <a:off x="3059113" y="1497013"/>
            <a:ext cx="5846762" cy="923875"/>
          </a:xfrm>
        </p:spPr>
        <p:txBody>
          <a:bodyPr/>
          <a:lstStyle/>
          <a:p>
            <a:pPr>
              <a:defRPr/>
            </a:pPr>
            <a:r>
              <a:rPr lang="pl-PL" altLang="pl-PL" sz="2000" dirty="0"/>
              <a:t>Miejsca postojów autobusów na krańcach na których przewiduje się umieszczenie punktów ładowania pantografowego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5D974-B9F1-4EF6-93F6-84215DFEE98D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  <p:pic>
        <p:nvPicPr>
          <p:cNvPr id="8" name="Obraz 7" descr="mza-logofu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654"/>
            <a:ext cx="2627784" cy="528490"/>
          </a:xfrm>
          <a:prstGeom prst="rect">
            <a:avLst/>
          </a:prstGeom>
        </p:spPr>
      </p:pic>
      <p:pic>
        <p:nvPicPr>
          <p:cNvPr id="9" name="Obraz 8" descr="FE_POIS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172" y="52893"/>
            <a:ext cx="4645148" cy="517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44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1" y="404665"/>
            <a:ext cx="8853054" cy="504055"/>
          </a:xfrm>
        </p:spPr>
        <p:txBody>
          <a:bodyPr>
            <a:normAutofit fontScale="90000"/>
          </a:bodyPr>
          <a:lstStyle/>
          <a:p>
            <a:r>
              <a:rPr lang="pl-PL" sz="2700" dirty="0">
                <a:latin typeface="Arial Black" panose="020B0A04020102020204" pitchFamily="34" charset="0"/>
              </a:rPr>
              <a:t>PROJEKT OBSŁUGI LINII TRAKTU KRÓLEWSKIEGO</a:t>
            </a:r>
          </a:p>
        </p:txBody>
      </p:sp>
      <p:pic>
        <p:nvPicPr>
          <p:cNvPr id="4" name="Obraz 3" descr="mza-logofu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2" y="6165304"/>
            <a:ext cx="3254190" cy="654470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6D4DD7C-D379-4B1E-82E8-E9C4AF04F480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91072" y="1052736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Arial Black" panose="020B0A04020102020204" pitchFamily="34" charset="0"/>
              </a:rPr>
              <a:t>Zakup 130 autobusów elektrycznych przegubowych </a:t>
            </a:r>
            <a:r>
              <a:rPr lang="pl-PL" dirty="0">
                <a:solidFill>
                  <a:srgbClr val="0070C0"/>
                </a:solidFill>
                <a:latin typeface="Arial Black" panose="020B0A04020102020204" pitchFamily="34" charset="0"/>
              </a:rPr>
              <a:t>(dofinasowanie z funduszy UE).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Arial Black" panose="020B0A04020102020204" pitchFamily="34" charset="0"/>
              </a:rPr>
              <a:t>Autobusy wyposażone w baterie typu „high </a:t>
            </a:r>
            <a:r>
              <a:rPr lang="pl-PL" dirty="0" err="1">
                <a:latin typeface="Arial Black" panose="020B0A04020102020204" pitchFamily="34" charset="0"/>
              </a:rPr>
              <a:t>power</a:t>
            </a:r>
            <a:r>
              <a:rPr lang="pl-PL" dirty="0">
                <a:latin typeface="Arial Black" panose="020B0A04020102020204" pitchFamily="34" charset="0"/>
              </a:rPr>
              <a:t>” o pojemności ok. 140 - 150 kWh.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Arial Black" panose="020B0A04020102020204" pitchFamily="34" charset="0"/>
              </a:rPr>
              <a:t>Ładowanie szybkie, pantografowe  mocą 400 kW na krańcach linii zgodnie z opracowanym standardem warszawskim.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Arial Black" panose="020B0A04020102020204" pitchFamily="34" charset="0"/>
              </a:rPr>
              <a:t>Bieżące uzupełnienie zużytej energii elektrycznej podczas postoju na krańcach bez zmiany standardowych rozkładów.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Arial Black" panose="020B0A04020102020204" pitchFamily="34" charset="0"/>
              </a:rPr>
              <a:t>Ładowanie plug-in w zajezdniach małą mocą ok. 25 kW (uzupełniające).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B050"/>
                </a:solidFill>
                <a:latin typeface="Arial Black" panose="020B0A04020102020204" pitchFamily="34" charset="0"/>
              </a:rPr>
              <a:t>Punktowanie w przetargu rozwiązań ekologicznych (klimatyzacja z pompą ciepła, niskie zużycie energii elektrycznej na trakcję, zastosowanie podzespołów </a:t>
            </a:r>
            <a:r>
              <a:rPr lang="pl-PL" dirty="0" err="1">
                <a:solidFill>
                  <a:srgbClr val="00B050"/>
                </a:solidFill>
                <a:latin typeface="Arial Black" panose="020B0A04020102020204" pitchFamily="34" charset="0"/>
              </a:rPr>
              <a:t>SiC</a:t>
            </a:r>
            <a:r>
              <a:rPr lang="pl-PL" dirty="0">
                <a:solidFill>
                  <a:srgbClr val="00B050"/>
                </a:solidFill>
                <a:latin typeface="Arial Black" panose="020B0A04020102020204" pitchFamily="34" charset="0"/>
              </a:rPr>
              <a:t> w przetwornicy). 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Budowa infrastruktury ładowania na krańcach linii (transformatory, przyłącza energetyczne, ładowarki pantografowe) oraz budowa infrastruktury plug-in w zajezdniach.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6214701"/>
            <a:ext cx="4547544" cy="5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81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1" y="188641"/>
            <a:ext cx="8853054" cy="720080"/>
          </a:xfrm>
        </p:spPr>
        <p:txBody>
          <a:bodyPr>
            <a:normAutofit fontScale="90000"/>
          </a:bodyPr>
          <a:lstStyle/>
          <a:p>
            <a:r>
              <a:rPr lang="pl-PL" sz="2700" dirty="0">
                <a:latin typeface="Arial Black" panose="020B0A04020102020204" pitchFamily="34" charset="0"/>
              </a:rPr>
              <a:t>PRZED WDROŻENIEM DUŻEGO PROJEKTU ELEKTRYFIKACJI TABORU SPÓŁKA:</a:t>
            </a:r>
          </a:p>
        </p:txBody>
      </p:sp>
      <p:pic>
        <p:nvPicPr>
          <p:cNvPr id="4" name="Obraz 3" descr="mza-logofu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2" y="6165304"/>
            <a:ext cx="3254190" cy="654470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6D4DD7C-D379-4B1E-82E8-E9C4AF04F480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54642" y="1052736"/>
            <a:ext cx="88818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70C0"/>
                </a:solidFill>
                <a:latin typeface="Arial Black" panose="020B0A04020102020204" pitchFamily="34" charset="0"/>
              </a:rPr>
              <a:t>Wdrożyła do eksploatacji od 2015 roku 31 autobusów elektrycznych (zakup ze środków własnych).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Wybudowała i testuje infrastrukturę ładowania plug-in i pantografowego. Analizuje problemy związane z budową infrastruktury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70C0"/>
                </a:solidFill>
                <a:latin typeface="Arial Black" panose="020B0A04020102020204" pitchFamily="34" charset="0"/>
              </a:rPr>
              <a:t>Prowadzi prace analityczne nad zarządzaniem operacyjnym nowego rodzaju taboru.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70C0"/>
                </a:solidFill>
                <a:latin typeface="Arial Black" panose="020B0A04020102020204" pitchFamily="34" charset="0"/>
              </a:rPr>
              <a:t>Oceniła zużycie energii elektrycznej na trakcję, klimatyzację i ogrzewanie podczas eksploatacji na liniach komunikacyjnych.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70C0"/>
                </a:solidFill>
                <a:latin typeface="Arial Black" panose="020B0A04020102020204" pitchFamily="34" charset="0"/>
              </a:rPr>
              <a:t>Zbiera doświadczenia serwisowania zespołów eklektycznych.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We współpracy z ZTM opracowała „standard warszawski” ładowania autobusów (kompatybilność systemów ładowania).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B050"/>
                </a:solidFill>
                <a:latin typeface="Arial Black" panose="020B0A04020102020204" pitchFamily="34" charset="0"/>
              </a:rPr>
              <a:t>We współpracy z producentami prowadzi badania nowych rozwiązań technicznych, w tym obniżających zużycie energii i emisję (w 2018 roku badania eksploatacyjne z zastosowaniem przetwornicy na podzespołach </a:t>
            </a:r>
            <a:r>
              <a:rPr lang="pl-PL" dirty="0" err="1">
                <a:solidFill>
                  <a:srgbClr val="00B050"/>
                </a:solidFill>
                <a:latin typeface="Arial Black" panose="020B0A04020102020204" pitchFamily="34" charset="0"/>
              </a:rPr>
              <a:t>SiC</a:t>
            </a:r>
            <a:r>
              <a:rPr lang="pl-PL" dirty="0">
                <a:solidFill>
                  <a:srgbClr val="00B050"/>
                </a:solidFill>
                <a:latin typeface="Arial Black" panose="020B0A04020102020204" pitchFamily="34" charset="0"/>
              </a:rPr>
              <a:t>, nowego oprogramowania balansowania napięć baterii LTO w trakcie normalnej eksploatacji na linii, jesienią badania klimatyzacji z pompą ciepła i czynnikiem R744).  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6165304"/>
            <a:ext cx="4926656" cy="64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2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7" y="310554"/>
            <a:ext cx="4554587" cy="370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C:\Users\jbosa\AppData\Local\Microsoft\Windows\Temporary Internet Files\Content.IE5\S4K07KEI\original_smiley_fac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7" y="4558337"/>
            <a:ext cx="1207010" cy="120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3"/>
          <p:cNvSpPr txBox="1">
            <a:spLocks noChangeArrowheads="1"/>
          </p:cNvSpPr>
          <p:nvPr/>
        </p:nvSpPr>
        <p:spPr bwMode="auto">
          <a:xfrm>
            <a:off x="-8965" y="2798199"/>
            <a:ext cx="8829437" cy="353943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pl-PL" sz="2800" b="1" dirty="0">
                <a:effectLst/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</a:rPr>
              <a:t>MZA Warszawa</a:t>
            </a:r>
          </a:p>
          <a:p>
            <a:pPr algn="r">
              <a:spcAft>
                <a:spcPts val="0"/>
              </a:spcAft>
            </a:pPr>
            <a:r>
              <a:rPr lang="pl-PL" sz="2800" dirty="0"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</a:rPr>
              <a:t>t</a:t>
            </a:r>
            <a:r>
              <a:rPr lang="pl-PL" sz="2800" dirty="0">
                <a:effectLst/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</a:rPr>
              <a:t>o dzisiaj jeden z większych </a:t>
            </a:r>
          </a:p>
          <a:p>
            <a:pPr algn="r">
              <a:spcAft>
                <a:spcPts val="0"/>
              </a:spcAft>
            </a:pPr>
            <a:r>
              <a:rPr lang="pl-PL" sz="2800" dirty="0">
                <a:effectLst/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</a:rPr>
              <a:t>przewoźników w naszym</a:t>
            </a:r>
          </a:p>
          <a:p>
            <a:pPr algn="r">
              <a:spcAft>
                <a:spcPts val="0"/>
              </a:spcAft>
            </a:pPr>
            <a:r>
              <a:rPr lang="pl-PL" sz="2800" dirty="0">
                <a:effectLst/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</a:rPr>
              <a:t> Regionie,</a:t>
            </a:r>
          </a:p>
          <a:p>
            <a:pPr algn="r">
              <a:spcAft>
                <a:spcPts val="0"/>
              </a:spcAft>
            </a:pPr>
            <a:r>
              <a:rPr lang="pl-PL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  <a:sym typeface="Wingdings"/>
              </a:rPr>
              <a:t>  </a:t>
            </a:r>
            <a:r>
              <a:rPr lang="pl-PL" sz="2800" dirty="0">
                <a:effectLst/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</a:rPr>
              <a:t>posiada na stanie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</a:rPr>
              <a:t>1’360 autobusów</a:t>
            </a:r>
            <a:endParaRPr lang="pl-PL" sz="2800" b="1" dirty="0">
              <a:effectLst/>
              <a:latin typeface="Arial Narrow CE" panose="020B0506020202030204" pitchFamily="34" charset="-18"/>
              <a:ea typeface="Calibri"/>
              <a:cs typeface="Arial Narrow CE" panose="020B0506020202030204" pitchFamily="34" charset="-18"/>
            </a:endParaRPr>
          </a:p>
          <a:p>
            <a:pPr algn="r">
              <a:spcAft>
                <a:spcPts val="0"/>
              </a:spcAft>
            </a:pPr>
            <a:r>
              <a:rPr lang="pl-PL" sz="2800" dirty="0">
                <a:effectLst/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</a:rPr>
              <a:t> </a:t>
            </a:r>
            <a:r>
              <a:rPr lang="pl-PL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  <a:sym typeface="Wingdings"/>
              </a:rPr>
              <a:t> </a:t>
            </a:r>
            <a:r>
              <a:rPr lang="pl-PL" sz="2800" dirty="0">
                <a:effectLst/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</a:rPr>
              <a:t>zatrudnia ponad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</a:rPr>
              <a:t>3’500 kierowców</a:t>
            </a:r>
            <a:endParaRPr lang="pl-PL" sz="2800" b="1" dirty="0">
              <a:effectLst/>
              <a:latin typeface="Arial Narrow CE" panose="020B0506020202030204" pitchFamily="34" charset="-18"/>
              <a:ea typeface="Calibri"/>
              <a:cs typeface="Arial Narrow CE" panose="020B0506020202030204" pitchFamily="34" charset="-18"/>
            </a:endParaRPr>
          </a:p>
          <a:p>
            <a:pPr algn="r">
              <a:spcAft>
                <a:spcPts val="0"/>
              </a:spcAft>
            </a:pPr>
            <a:r>
              <a:rPr lang="pl-PL" sz="2800" dirty="0">
                <a:effectLst/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</a:rPr>
              <a:t> </a:t>
            </a:r>
            <a:r>
              <a:rPr lang="pl-PL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  <a:sym typeface="Wingdings"/>
              </a:rPr>
              <a:t> </a:t>
            </a:r>
            <a:r>
              <a:rPr lang="pl-PL" sz="2800" dirty="0">
                <a:effectLst/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</a:rPr>
              <a:t>codziennie przewozi ok.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</a:rPr>
              <a:t>1’200’000 pasażerów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CE" panose="020B0506020202030204" pitchFamily="34" charset="-18"/>
              <a:ea typeface="Calibri"/>
              <a:cs typeface="Arial Narrow CE" panose="020B0506020202030204" pitchFamily="34" charset="-18"/>
            </a:endParaRPr>
          </a:p>
          <a:p>
            <a:pPr algn="r">
              <a:spcAft>
                <a:spcPts val="0"/>
              </a:spcAft>
            </a:pPr>
            <a:r>
              <a:rPr lang="pl-PL" sz="2800" dirty="0">
                <a:effectLst/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</a:rPr>
              <a:t> </a:t>
            </a:r>
            <a:r>
              <a:rPr lang="pl-PL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  <a:sym typeface="Wingdings"/>
              </a:rPr>
              <a:t> </a:t>
            </a:r>
            <a:r>
              <a:rPr lang="pl-PL" sz="2800" dirty="0">
                <a:effectLst/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</a:rPr>
              <a:t>rocznie wykonuje </a:t>
            </a:r>
            <a:r>
              <a:rPr lang="pl-PL" sz="2800" dirty="0"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</a:rPr>
              <a:t>ponad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</a:rPr>
              <a:t>88’000’000 </a:t>
            </a:r>
            <a:r>
              <a:rPr lang="pl-P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 CE" panose="020B0506020202030204" pitchFamily="34" charset="-18"/>
                <a:ea typeface="Calibri"/>
                <a:cs typeface="Arial Narrow CE" panose="020B0506020202030204" pitchFamily="34" charset="-18"/>
              </a:rPr>
              <a:t>wzkm</a:t>
            </a:r>
            <a:endParaRPr lang="pl-P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 CE" panose="020B0506020202030204" pitchFamily="34" charset="-18"/>
              <a:ea typeface="Calibri"/>
              <a:cs typeface="Arial Narrow CE" panose="020B0506020202030204" pitchFamily="34" charset="-18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B8228-D724-4E8D-9E4C-328543D4283B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pic>
        <p:nvPicPr>
          <p:cNvPr id="7" name="Obraz 6" descr="mza-logofu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44" y="310554"/>
            <a:ext cx="4048357" cy="81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"/>
            <a:ext cx="8853054" cy="861690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 Black" panose="020B0A04020102020204" pitchFamily="34" charset="0"/>
              </a:rPr>
              <a:t>ZARZĄDZANIE OPERACYJNE</a:t>
            </a:r>
            <a:br>
              <a:rPr lang="pl-PL" sz="2000" dirty="0">
                <a:latin typeface="Arial Black" panose="020B0A04020102020204" pitchFamily="34" charset="0"/>
              </a:rPr>
            </a:br>
            <a:r>
              <a:rPr lang="pl-PL" sz="2000" dirty="0">
                <a:latin typeface="Arial Black" panose="020B0A04020102020204" pitchFamily="34" charset="0"/>
              </a:rPr>
              <a:t>OBRAZ ŁADOWANIA NA LINII 116, KRANIEC WILANÓW</a:t>
            </a:r>
          </a:p>
        </p:txBody>
      </p:sp>
      <p:pic>
        <p:nvPicPr>
          <p:cNvPr id="4" name="Obraz 3" descr="mza-logofu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6" y="6237313"/>
            <a:ext cx="3086215" cy="620688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6D4DD7C-D379-4B1E-82E8-E9C4AF04F480}" type="slidenum"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908288"/>
              </p:ext>
            </p:extLst>
          </p:nvPr>
        </p:nvGraphicFramePr>
        <p:xfrm>
          <a:off x="683568" y="980728"/>
          <a:ext cx="777686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353" y="6237312"/>
            <a:ext cx="4611039" cy="6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1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-72516" y="1101996"/>
            <a:ext cx="9289032" cy="1728192"/>
          </a:xfrm>
        </p:spPr>
        <p:txBody>
          <a:bodyPr>
            <a:noAutofit/>
          </a:bodyPr>
          <a:lstStyle/>
          <a:p>
            <a:pPr lvl="1" algn="ctr">
              <a:buNone/>
            </a:pPr>
            <a:r>
              <a:rPr lang="pl-PL" sz="2400" dirty="0">
                <a:solidFill>
                  <a:schemeClr val="tx1"/>
                </a:solidFill>
                <a:latin typeface="Arial Narrow" pitchFamily="34" charset="0"/>
              </a:rPr>
              <a:t>    </a:t>
            </a:r>
            <a:endParaRPr lang="pl-PL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-72516" y="2292462"/>
            <a:ext cx="8712460" cy="29367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Jan Kuźmiński</a:t>
            </a: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pl-PL" sz="3600" b="1" dirty="0">
                <a:latin typeface="+mn-lt"/>
                <a:cs typeface="Arial" pitchFamily="34" charset="0"/>
              </a:rPr>
              <a:t>Prezes Zarządu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Dziękuję</a:t>
            </a:r>
            <a:r>
              <a:rPr kumimoji="0" lang="pl-PL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za uwagę</a:t>
            </a: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pl-PL" sz="28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323528" y="836712"/>
            <a:ext cx="8363272" cy="26642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3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Miejskie Zakłady Autobusowe Sp. z o.o</a:t>
            </a:r>
            <a:r>
              <a:rPr kumimoji="0" lang="pl-PL" sz="3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277" y="3850359"/>
            <a:ext cx="1675774" cy="5667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9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94684"/>
          </a:xfrm>
        </p:spPr>
        <p:txBody>
          <a:bodyPr/>
          <a:lstStyle/>
          <a:p>
            <a:r>
              <a:rPr lang="pl-PL" sz="3200" b="1" dirty="0">
                <a:latin typeface="+mn-lt"/>
              </a:rPr>
              <a:t>Plany Spółki w zakresie elektryfikacji taboru</a:t>
            </a:r>
            <a:br>
              <a:rPr lang="pl-PL" sz="3200" b="1" dirty="0">
                <a:latin typeface="+mn-lt"/>
              </a:rPr>
            </a:br>
            <a:r>
              <a:rPr lang="pl-PL" sz="3200" b="1" dirty="0">
                <a:latin typeface="+mn-lt"/>
              </a:rPr>
              <a:t>w latach 2015 -2020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619917"/>
              </p:ext>
            </p:extLst>
          </p:nvPr>
        </p:nvGraphicFramePr>
        <p:xfrm>
          <a:off x="323529" y="1700809"/>
          <a:ext cx="8139041" cy="4248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6419">
                  <a:extLst>
                    <a:ext uri="{9D8B030D-6E8A-4147-A177-3AD203B41FA5}">
                      <a16:colId xmlns:a16="http://schemas.microsoft.com/office/drawing/2014/main" val="2677870008"/>
                    </a:ext>
                  </a:extLst>
                </a:gridCol>
                <a:gridCol w="2271346">
                  <a:extLst>
                    <a:ext uri="{9D8B030D-6E8A-4147-A177-3AD203B41FA5}">
                      <a16:colId xmlns:a16="http://schemas.microsoft.com/office/drawing/2014/main" val="3424400058"/>
                    </a:ext>
                  </a:extLst>
                </a:gridCol>
                <a:gridCol w="1306927">
                  <a:extLst>
                    <a:ext uri="{9D8B030D-6E8A-4147-A177-3AD203B41FA5}">
                      <a16:colId xmlns:a16="http://schemas.microsoft.com/office/drawing/2014/main" val="3830776760"/>
                    </a:ext>
                  </a:extLst>
                </a:gridCol>
                <a:gridCol w="34925">
                  <a:extLst>
                    <a:ext uri="{9D8B030D-6E8A-4147-A177-3AD203B41FA5}">
                      <a16:colId xmlns:a16="http://schemas.microsoft.com/office/drawing/2014/main" val="3663632697"/>
                    </a:ext>
                  </a:extLst>
                </a:gridCol>
                <a:gridCol w="131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4224">
                  <a:extLst>
                    <a:ext uri="{9D8B030D-6E8A-4147-A177-3AD203B41FA5}">
                      <a16:colId xmlns:a16="http://schemas.microsoft.com/office/drawing/2014/main" val="3750620095"/>
                    </a:ext>
                  </a:extLst>
                </a:gridCol>
              </a:tblGrid>
              <a:tr h="72538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  <a:latin typeface="Arial Black" panose="020B0A04020102020204" pitchFamily="34" charset="0"/>
                        </a:rPr>
                        <a:t>ROK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  <a:latin typeface="Arial Black" panose="020B0A04020102020204" pitchFamily="34" charset="0"/>
                        </a:rPr>
                        <a:t>liczba autobusów elektrycznych ogółem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  <a:latin typeface="Arial Black" panose="020B0A04020102020204" pitchFamily="34" charset="0"/>
                        </a:rPr>
                        <a:t>w podziale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  <a:latin typeface="Arial Black" panose="020B0A04020102020204" pitchFamily="34" charset="0"/>
                        </a:rPr>
                        <a:t>udział procentowy w taborze Spółki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8801609"/>
                  </a:ext>
                </a:extLst>
              </a:tr>
              <a:tr h="72538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  <a:latin typeface="Arial Black" panose="020B0A04020102020204" pitchFamily="34" charset="0"/>
                        </a:rPr>
                        <a:t>12 m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u="none" strike="noStrike" dirty="0">
                          <a:effectLst/>
                          <a:latin typeface="Arial Black" panose="020B0A04020102020204" pitchFamily="34" charset="0"/>
                        </a:rPr>
                        <a:t>18 m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54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  <a:latin typeface="Arial Black" panose="020B0A04020102020204" pitchFamily="34" charset="0"/>
                        </a:rPr>
                        <a:t>2015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0,7%</a:t>
                      </a:r>
                      <a:endParaRPr lang="pl-PL" sz="2400" b="0" i="0" u="none" strike="noStrike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69770"/>
                  </a:ext>
                </a:extLst>
              </a:tr>
              <a:tr h="55954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  <a:latin typeface="Arial Black" panose="020B0A04020102020204" pitchFamily="34" charset="0"/>
                        </a:rPr>
                        <a:t>21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  <a:latin typeface="Arial Black" panose="020B0A04020102020204" pitchFamily="34" charset="0"/>
                        </a:rPr>
                        <a:t>20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1,5%</a:t>
                      </a:r>
                      <a:endParaRPr lang="pl-PL" sz="2400" b="0" i="0" u="none" strike="noStrike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8802051"/>
                  </a:ext>
                </a:extLst>
              </a:tr>
              <a:tr h="55954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31</a:t>
                      </a:r>
                      <a:endParaRPr lang="pl-PL" sz="2400" b="0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30</a:t>
                      </a:r>
                      <a:endParaRPr lang="pl-PL" sz="2400" b="0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pl-PL" sz="2400" b="0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2,4%</a:t>
                      </a:r>
                      <a:endParaRPr lang="pl-PL" sz="2400" b="0" i="0" u="none" strike="noStrike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1237072"/>
                  </a:ext>
                </a:extLst>
              </a:tr>
              <a:tr h="55954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  <a:latin typeface="Arial Black" panose="020B0A04020102020204" pitchFamily="34" charset="0"/>
                        </a:rPr>
                        <a:t>2019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91</a:t>
                      </a:r>
                      <a:endParaRPr lang="pl-PL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30</a:t>
                      </a:r>
                      <a:endParaRPr lang="pl-PL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61</a:t>
                      </a:r>
                      <a:endParaRPr lang="pl-PL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7,5%</a:t>
                      </a:r>
                      <a:endParaRPr lang="pl-PL" sz="2400" b="0" i="0" u="none" strike="noStrike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2282796"/>
                  </a:ext>
                </a:extLst>
              </a:tr>
              <a:tr h="55954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  <a:latin typeface="Arial Black" panose="020B0A04020102020204" pitchFamily="34" charset="0"/>
                        </a:rPr>
                        <a:t>2020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161</a:t>
                      </a:r>
                      <a:endParaRPr lang="pl-PL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30</a:t>
                      </a:r>
                      <a:endParaRPr lang="pl-PL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131</a:t>
                      </a:r>
                      <a:endParaRPr lang="pl-PL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11,9%</a:t>
                      </a:r>
                      <a:endParaRPr lang="pl-PL" sz="2400" b="0" i="0" u="none" strike="noStrike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7988993"/>
                  </a:ext>
                </a:extLst>
              </a:tr>
            </a:tbl>
          </a:graphicData>
        </a:graphic>
      </p:graphicFrame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B8228-D724-4E8D-9E4C-328543D4283B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  <p:pic>
        <p:nvPicPr>
          <p:cNvPr id="6" name="Obraz 5" descr="mza-logofu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21288"/>
            <a:ext cx="3093133" cy="62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3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457200" y="668480"/>
            <a:ext cx="8229600" cy="300905"/>
          </a:xfrm>
        </p:spPr>
        <p:txBody>
          <a:bodyPr/>
          <a:lstStyle/>
          <a:p>
            <a:pPr eaLnBrk="1" hangingPunct="1"/>
            <a:r>
              <a:rPr lang="pl-PL" altLang="pl-PL" sz="3200" b="1" dirty="0">
                <a:latin typeface="+mn-lt"/>
              </a:rPr>
              <a:t>Solaris Urbino 12 Electric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28732"/>
            <a:ext cx="6851104" cy="456740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943398" y="561973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pl-PL" altLang="pl-PL" sz="2400" b="1" dirty="0">
                <a:latin typeface="+mn-lt"/>
              </a:rPr>
              <a:t>Spółka od czerwca 2015 eksploatuje 10 elektrycznych autobusów Solaris U12E klasy maxi</a:t>
            </a:r>
            <a:endParaRPr lang="en-GB" altLang="pl-PL" sz="2400" b="1" dirty="0">
              <a:latin typeface="+mn-lt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B8228-D724-4E8D-9E4C-328543D4283B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  <p:pic>
        <p:nvPicPr>
          <p:cNvPr id="8" name="Obraz 7" descr="mza-logofu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82"/>
            <a:ext cx="2987823" cy="60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1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pl-PL" altLang="pl-PL" sz="3200" b="1" dirty="0"/>
              <a:t>Solaris Urbino 12 Electric</a:t>
            </a:r>
            <a:endParaRPr lang="pl-PL" sz="320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1" y="1268760"/>
            <a:ext cx="5026503" cy="3768094"/>
          </a:xfrm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5127144" y="1417639"/>
            <a:ext cx="4067944" cy="36192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 b="1" dirty="0"/>
              <a:t>Silnik </a:t>
            </a:r>
            <a:r>
              <a:rPr lang="pl-PL" sz="2000" b="1"/>
              <a:t>centralny </a:t>
            </a:r>
            <a:r>
              <a:rPr lang="pl-PL" sz="2000"/>
              <a:t>produkcji    </a:t>
            </a:r>
            <a:r>
              <a:rPr lang="pl-PL" sz="2000" dirty="0"/>
              <a:t>TSA typ TMF-35-28-4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/>
              <a:t>Napięcie</a:t>
            </a:r>
            <a:r>
              <a:rPr lang="pl-PL" sz="2000" dirty="0"/>
              <a:t> znamionowe 460 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/>
              <a:t>Moc</a:t>
            </a:r>
            <a:r>
              <a:rPr lang="pl-PL" sz="2000" dirty="0"/>
              <a:t> nom160/max 170 kW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/>
              <a:t>Moment</a:t>
            </a:r>
            <a:r>
              <a:rPr lang="pl-PL" sz="2000" dirty="0"/>
              <a:t> 903/1341 Nm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/>
              <a:t>Energia akumulatorów </a:t>
            </a:r>
            <a:r>
              <a:rPr lang="pl-PL" sz="2000" dirty="0"/>
              <a:t>trakcyjnych firmy IMPACT 208 kWh.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/>
              <a:t>Bateria trakcyjna </a:t>
            </a:r>
            <a:r>
              <a:rPr lang="pl-PL" sz="2000" dirty="0"/>
              <a:t>wg technologii LFP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400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B8228-D724-4E8D-9E4C-328543D4283B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6092" y="5169591"/>
            <a:ext cx="91689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sz="1600" b="1" dirty="0"/>
              <a:t>Aktualne przebiegi od 96 000 km do 125 000 km (średni przebieg XI, XII 2017 – 4 600 km)</a:t>
            </a:r>
          </a:p>
          <a:p>
            <a:pPr marL="0" indent="0">
              <a:buNone/>
            </a:pPr>
            <a:r>
              <a:rPr lang="pl-PL" sz="1600" b="1" dirty="0">
                <a:solidFill>
                  <a:srgbClr val="00B050"/>
                </a:solidFill>
              </a:rPr>
              <a:t>Średnie zużycie energii (EE) na trakcję 1,03 kW/km:</a:t>
            </a:r>
          </a:p>
          <a:p>
            <a:r>
              <a:rPr lang="pl-PL" sz="1600" b="1" dirty="0">
                <a:solidFill>
                  <a:srgbClr val="00B050"/>
                </a:solidFill>
              </a:rPr>
              <a:t>- okres letni, temp. 18 do</a:t>
            </a:r>
            <a:r>
              <a:rPr lang="pl-PL" sz="1600" b="1" dirty="0">
                <a:solidFill>
                  <a:srgbClr val="00B050"/>
                </a:solidFill>
                <a:latin typeface="Arial CE" panose="020B0604020202020204" pitchFamily="34" charset="0"/>
              </a:rPr>
              <a:t> 36</a:t>
            </a:r>
            <a:r>
              <a:rPr lang="pl-PL" sz="1600" b="1" baseline="30000" dirty="0">
                <a:solidFill>
                  <a:srgbClr val="00B050"/>
                </a:solidFill>
                <a:latin typeface="Arial CE" panose="020B0604020202020204" pitchFamily="34" charset="0"/>
              </a:rPr>
              <a:t>o</a:t>
            </a:r>
            <a:r>
              <a:rPr lang="pl-PL" sz="1600" b="1" dirty="0">
                <a:solidFill>
                  <a:srgbClr val="00B050"/>
                </a:solidFill>
                <a:latin typeface="Arial CE" panose="020B0604020202020204" pitchFamily="34" charset="0"/>
              </a:rPr>
              <a:t>C, 1,26 kW/km (EE), w tym klimatyzacja 0,23 kW/km (EE)</a:t>
            </a:r>
          </a:p>
          <a:p>
            <a:r>
              <a:rPr lang="pl-PL" sz="1600" b="1" dirty="0">
                <a:solidFill>
                  <a:srgbClr val="00B050"/>
                </a:solidFill>
                <a:latin typeface="Arial CE" panose="020B0604020202020204" pitchFamily="34" charset="0"/>
              </a:rPr>
              <a:t>- okres zimowy, temp. (-5) do (-16) </a:t>
            </a:r>
            <a:r>
              <a:rPr lang="pl-PL" sz="1600" b="1" baseline="30000" dirty="0" err="1">
                <a:solidFill>
                  <a:srgbClr val="00B050"/>
                </a:solidFill>
                <a:latin typeface="Arial CE" panose="020B0604020202020204" pitchFamily="34" charset="0"/>
              </a:rPr>
              <a:t>o</a:t>
            </a:r>
            <a:r>
              <a:rPr lang="pl-PL" sz="1600" b="1" dirty="0" err="1">
                <a:solidFill>
                  <a:srgbClr val="00B050"/>
                </a:solidFill>
                <a:latin typeface="Arial CE" panose="020B0604020202020204" pitchFamily="34" charset="0"/>
              </a:rPr>
              <a:t>C</a:t>
            </a:r>
            <a:r>
              <a:rPr lang="pl-PL" sz="1600" b="1" dirty="0">
                <a:solidFill>
                  <a:srgbClr val="00B050"/>
                </a:solidFill>
                <a:latin typeface="Arial CE" panose="020B0604020202020204" pitchFamily="34" charset="0"/>
              </a:rPr>
              <a:t>, 2,99 kW/km (EE+ON),w tym ogrzewanie 1,74 kW/km (ON)</a:t>
            </a:r>
          </a:p>
        </p:txBody>
      </p:sp>
      <p:pic>
        <p:nvPicPr>
          <p:cNvPr id="8" name="Obraz 7" descr="mza-logofu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" y="14075"/>
            <a:ext cx="3239360" cy="65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115616" y="462241"/>
            <a:ext cx="6504384" cy="566738"/>
          </a:xfrm>
        </p:spPr>
        <p:txBody>
          <a:bodyPr/>
          <a:lstStyle/>
          <a:p>
            <a:r>
              <a:rPr lang="pl-PL" altLang="pl-PL" sz="3200" b="1" dirty="0"/>
              <a:t>Solaris Urbino 12 Electric - pantograf</a:t>
            </a:r>
            <a:endParaRPr lang="pl-PL" sz="3200" b="1" dirty="0">
              <a:latin typeface="+mn-lt"/>
            </a:endParaRP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16490"/>
          <a:stretch>
            <a:fillRect/>
          </a:stretch>
        </p:blipFill>
        <p:spPr>
          <a:xfrm>
            <a:off x="4298046" y="1200205"/>
            <a:ext cx="4510307" cy="3382730"/>
          </a:xfrm>
        </p:spPr>
      </p:pic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>
          <a:xfrm>
            <a:off x="1403648" y="4936304"/>
            <a:ext cx="7211144" cy="1517031"/>
          </a:xfrm>
        </p:spPr>
        <p:txBody>
          <a:bodyPr/>
          <a:lstStyle/>
          <a:p>
            <a:r>
              <a:rPr lang="pl-PL" sz="2400" b="1" dirty="0"/>
              <a:t>Pantograf produkcji SCHUNK SMART CHARGING zamontowany dodatkowo przez producenta na 10 autobusach elektrycznych Solaris U12E. Pojazd był fabrycznie przystosowany do wykonania montażu.</a:t>
            </a:r>
          </a:p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B8228-D724-4E8D-9E4C-328543D4283B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1186"/>
            <a:ext cx="3384376" cy="3846684"/>
          </a:xfrm>
          <a:prstGeom prst="rect">
            <a:avLst/>
          </a:prstGeom>
        </p:spPr>
      </p:pic>
      <p:pic>
        <p:nvPicPr>
          <p:cNvPr id="8" name="Obraz 7" descr="mza-logoful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785"/>
            <a:ext cx="2796720" cy="5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90736" y="548680"/>
            <a:ext cx="7787208" cy="742404"/>
          </a:xfrm>
        </p:spPr>
        <p:txBody>
          <a:bodyPr/>
          <a:lstStyle/>
          <a:p>
            <a:pPr algn="ctr"/>
            <a:r>
              <a:rPr lang="pl-PL" sz="3200" b="1" dirty="0">
                <a:latin typeface="+mn-lt"/>
              </a:rPr>
              <a:t>Ładowarki stacjonarne Ekoenergetyka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5111750" cy="3833812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5568950" y="1628800"/>
            <a:ext cx="3575050" cy="4824536"/>
          </a:xfrm>
        </p:spPr>
        <p:txBody>
          <a:bodyPr/>
          <a:lstStyle/>
          <a:p>
            <a:r>
              <a:rPr lang="pl-PL" sz="2000" dirty="0"/>
              <a:t>Na terenie zajezdni „Woronicza” rozmieszczono ładowarki prądu stałego do ładowania autobusów Solaris U12E.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b="1" dirty="0"/>
              <a:t>Ładowarka 2-funkcyjna</a:t>
            </a:r>
            <a:r>
              <a:rPr lang="pl-PL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/>
              <a:t>Moc ładowania 120/40 kW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/>
              <a:t>Czas pełnego ładowania 2 godz. (przy 120 kW)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000" b="1" dirty="0"/>
              <a:t>Ładowarka podstawowa</a:t>
            </a:r>
            <a:r>
              <a:rPr lang="pl-PL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/>
              <a:t>Moc ładowania 40 kW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/>
              <a:t>Czas pełnego ładowania 5 godz.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B8228-D724-4E8D-9E4C-328543D4283B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  <p:pic>
        <p:nvPicPr>
          <p:cNvPr id="8" name="Obraz 7" descr="mza-logofu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61248"/>
            <a:ext cx="4255428" cy="85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 dirty="0"/>
              <a:t>Solaris Urbino 12 Electric</a:t>
            </a:r>
            <a:endParaRPr lang="pl-PL" sz="3200" b="1" dirty="0">
              <a:latin typeface="+mn-lt"/>
            </a:endParaRP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426730"/>
            <a:ext cx="6030067" cy="4522550"/>
          </a:xfrm>
        </p:spPr>
      </p:pic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>
          <a:xfrm>
            <a:off x="6251848" y="1988254"/>
            <a:ext cx="2736304" cy="3802470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Wszystkie ładowarki posiadają zunifikowane wtyczki COMBO 2.</a:t>
            </a:r>
          </a:p>
          <a:p>
            <a:pPr marL="0" indent="0">
              <a:buNone/>
            </a:pPr>
            <a:r>
              <a:rPr lang="pl-PL" sz="2400" dirty="0"/>
              <a:t>Umiejscowienie gniazd – za 3 drzwiami autobusu lub nad przednim nadkolem, po prawej stronie.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B8228-D724-4E8D-9E4C-328543D4283B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  <p:pic>
        <p:nvPicPr>
          <p:cNvPr id="7" name="Obraz 6" descr="mza-logofu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03564"/>
            <a:ext cx="4248472" cy="8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>
                <a:latin typeface="+mn-lt"/>
              </a:rPr>
              <a:t>Ładowarka i punkt ładowania pantografowego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6528725" cy="4896544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6804248" y="2506464"/>
            <a:ext cx="2500225" cy="4032448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Stanowisko firmy Ekoenergetyka zainstalowane na pętli autobusowej Spartańska gdzie obsługiwane są linie 222 i 168.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B8228-D724-4E8D-9E4C-328543D4283B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pic>
        <p:nvPicPr>
          <p:cNvPr id="7" name="Obraz 6" descr="mza-logofu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21"/>
            <a:ext cx="3275856" cy="65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21291</TotalTime>
  <Words>1013</Words>
  <Application>Microsoft Office PowerPoint</Application>
  <PresentationFormat>Pokaz na ekranie (4:3)</PresentationFormat>
  <Paragraphs>207</Paragraphs>
  <Slides>21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33" baseType="lpstr">
      <vt:lpstr>Arial</vt:lpstr>
      <vt:lpstr>Arial Black</vt:lpstr>
      <vt:lpstr>Arial CE</vt:lpstr>
      <vt:lpstr>Arial Narrow</vt:lpstr>
      <vt:lpstr>Arial Narrow CE</vt:lpstr>
      <vt:lpstr>Calibri</vt:lpstr>
      <vt:lpstr>Calibri Light</vt:lpstr>
      <vt:lpstr>Times New Roman</vt:lpstr>
      <vt:lpstr>Wingdings</vt:lpstr>
      <vt:lpstr>Wingdings 2</vt:lpstr>
      <vt:lpstr>Motyw pakietu Office</vt:lpstr>
      <vt:lpstr>1_Motyw pakietu Office</vt:lpstr>
      <vt:lpstr>WDRAŻANIE I EKSPLOATACJA AUTOBUSÓW ELEKTRYCZNYCH W WARSZAWIE  wrzesień 2018</vt:lpstr>
      <vt:lpstr>Prezentacja programu PowerPoint</vt:lpstr>
      <vt:lpstr>Plany Spółki w zakresie elektryfikacji taboru w latach 2015 -2020</vt:lpstr>
      <vt:lpstr>Solaris Urbino 12 Electric</vt:lpstr>
      <vt:lpstr>Solaris Urbino 12 Electric</vt:lpstr>
      <vt:lpstr>Solaris Urbino 12 Electric - pantograf</vt:lpstr>
      <vt:lpstr>Ładowarki stacjonarne Ekoenergetyka</vt:lpstr>
      <vt:lpstr>Solaris Urbino 12 Electric</vt:lpstr>
      <vt:lpstr>Ładowarka i punkt ładowania pantografowego</vt:lpstr>
      <vt:lpstr>Solaris Urbino 12 Electric – proces ładowania</vt:lpstr>
      <vt:lpstr>Dostępna dla MZA aplikacja webowa Ekoenergetyki </vt:lpstr>
      <vt:lpstr>Dane z dostępnej aplikacji</vt:lpstr>
      <vt:lpstr>Ursus CS2 „City Smile”</vt:lpstr>
      <vt:lpstr>  Ursus CS2 „City Smile”</vt:lpstr>
      <vt:lpstr>Ładowarki stacjonarne Ekoenergetyka</vt:lpstr>
      <vt:lpstr>Solaris Urbino 18 Electric</vt:lpstr>
      <vt:lpstr>Prezentacja programu PowerPoint</vt:lpstr>
      <vt:lpstr>PROJEKT OBSŁUGI LINII TRAKTU KRÓLEWSKIEGO</vt:lpstr>
      <vt:lpstr>PRZED WDROŻENIEM DUŻEGO PROJEKTU ELEKTRYFIKACJI TABORU SPÓŁKA:</vt:lpstr>
      <vt:lpstr>ZARZĄDZANIE OPERACYJNE OBRAZ ŁADOWANIA NA LINII 116, KRANIEC WILANÓW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Standardy wyposażenia autobusów w zakresie urządzeń elektronicznych w MZA Warszawa Sp. z o.o.</dc:title>
  <dc:creator>JC</dc:creator>
  <cp:lastModifiedBy>laptop</cp:lastModifiedBy>
  <cp:revision>865</cp:revision>
  <cp:lastPrinted>2016-03-17T08:30:33Z</cp:lastPrinted>
  <dcterms:created xsi:type="dcterms:W3CDTF">2012-02-08T09:00:08Z</dcterms:created>
  <dcterms:modified xsi:type="dcterms:W3CDTF">2018-10-29T10:51:28Z</dcterms:modified>
</cp:coreProperties>
</file>